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4545" r:id="rId2"/>
  </p:sldMasterIdLst>
  <p:notesMasterIdLst>
    <p:notesMasterId r:id="rId27"/>
  </p:notesMasterIdLst>
  <p:handoutMasterIdLst>
    <p:handoutMasterId r:id="rId28"/>
  </p:handoutMasterIdLst>
  <p:sldIdLst>
    <p:sldId id="301" r:id="rId3"/>
    <p:sldId id="342" r:id="rId4"/>
    <p:sldId id="343" r:id="rId5"/>
    <p:sldId id="344" r:id="rId6"/>
    <p:sldId id="345" r:id="rId7"/>
    <p:sldId id="347" r:id="rId8"/>
    <p:sldId id="346" r:id="rId9"/>
    <p:sldId id="348" r:id="rId10"/>
    <p:sldId id="350" r:id="rId11"/>
    <p:sldId id="363" r:id="rId12"/>
    <p:sldId id="364" r:id="rId13"/>
    <p:sldId id="349" r:id="rId14"/>
    <p:sldId id="304" r:id="rId15"/>
    <p:sldId id="353" r:id="rId16"/>
    <p:sldId id="307" r:id="rId17"/>
    <p:sldId id="359" r:id="rId18"/>
    <p:sldId id="352" r:id="rId19"/>
    <p:sldId id="355" r:id="rId20"/>
    <p:sldId id="356" r:id="rId21"/>
    <p:sldId id="357" r:id="rId22"/>
    <p:sldId id="358" r:id="rId23"/>
    <p:sldId id="362" r:id="rId24"/>
    <p:sldId id="360" r:id="rId25"/>
    <p:sldId id="361" r:id="rId26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CCCC"/>
    <a:srgbClr val="99E4F3"/>
    <a:srgbClr val="FFCC66"/>
    <a:srgbClr val="66FFFF"/>
    <a:srgbClr val="000099"/>
    <a:srgbClr val="00FF00"/>
    <a:srgbClr val="35DA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23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7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8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9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10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ghimire.AEPC\Desktop\brochures\Dhital%20Sir%20Compiles\ppt\Table%2010%20Physical%20Infrastructor%20Updated.xls" TargetMode="External"/><Relationship Id="rId1" Type="http://schemas.openxmlformats.org/officeDocument/2006/relationships/themeOverride" Target="../theme/themeOverride1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star\Desktop\analysis.xls" TargetMode="External"/><Relationship Id="rId1" Type="http://schemas.openxmlformats.org/officeDocument/2006/relationships/themeOverride" Target="../theme/themeOverride1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FY </a:t>
            </a:r>
            <a:r>
              <a:rPr lang="en-US" sz="1600" dirty="0"/>
              <a:t>2004/2005</a:t>
            </a:r>
            <a:endParaRPr lang="en-US" sz="1400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2500139610208259E-2"/>
          <c:y val="0.30074166865505447"/>
          <c:w val="0.80166666666666653"/>
          <c:h val="0.65937524854848106"/>
        </c:manualLayout>
      </c:layout>
      <c:pie3DChart>
        <c:varyColors val="1"/>
        <c:ser>
          <c:idx val="0"/>
          <c:order val="0"/>
          <c:explosion val="25"/>
          <c:dLbls>
            <c:dLbl>
              <c:idx val="2"/>
              <c:layout>
                <c:manualLayout>
                  <c:x val="8.9579133858267726E-2"/>
                  <c:y val="8.845144356955428E-3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CatName val="1"/>
            <c:showPercent val="1"/>
          </c:dLbls>
          <c:cat>
            <c:strRef>
              <c:f>Sheet1!$A$5:$A$7</c:f>
              <c:strCache>
                <c:ptCount val="3"/>
                <c:pt idx="0">
                  <c:v>Traditional</c:v>
                </c:pt>
                <c:pt idx="1">
                  <c:v>Commercial</c:v>
                </c:pt>
                <c:pt idx="2">
                  <c:v>Renewable</c:v>
                </c:pt>
              </c:strCache>
            </c:strRef>
          </c:cat>
          <c:val>
            <c:numRef>
              <c:f>Sheet1!$B$5:$B$7</c:f>
              <c:numCache>
                <c:formatCode>General</c:formatCode>
                <c:ptCount val="3"/>
                <c:pt idx="0">
                  <c:v>7556</c:v>
                </c:pt>
                <c:pt idx="1">
                  <c:v>1014</c:v>
                </c:pt>
                <c:pt idx="2">
                  <c:v>46</c:v>
                </c:pt>
              </c:numCache>
            </c:numRef>
          </c:val>
        </c:ser>
        <c:dLbls>
          <c:showCatName val="1"/>
          <c:showPercent val="1"/>
        </c:dLbls>
      </c:pie3DChart>
      <c:spPr>
        <a:solidFill>
          <a:schemeClr val="accent6">
            <a:lumMod val="20000"/>
            <a:lumOff val="80000"/>
          </a:schemeClr>
        </a:solidFill>
      </c:spPr>
    </c:plotArea>
    <c:plotVisOnly val="1"/>
  </c:chart>
  <c:spPr>
    <a:solidFill>
      <a:schemeClr val="accent6">
        <a:lumMod val="20000"/>
        <a:lumOff val="80000"/>
      </a:schemeClr>
    </a:solidFill>
    <a:ln>
      <a:solidFill>
        <a:schemeClr val="tx1"/>
      </a:solidFill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FY 2012/13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336103820355789"/>
          <c:y val="0.27279050345979478"/>
          <c:w val="0.76927446569179059"/>
          <c:h val="0.67845462499005804"/>
        </c:manualLayout>
      </c:layout>
      <c:pie3DChart>
        <c:varyColors val="1"/>
        <c:ser>
          <c:idx val="1"/>
          <c:order val="1"/>
          <c:explosion val="25"/>
          <c:dLbls>
            <c:showCatName val="1"/>
            <c:showPercent val="1"/>
          </c:dLbls>
          <c:cat>
            <c:strRef>
              <c:f>Sheet1!$A$31:$A$33</c:f>
              <c:strCache>
                <c:ptCount val="3"/>
                <c:pt idx="0">
                  <c:v>Traditional</c:v>
                </c:pt>
                <c:pt idx="1">
                  <c:v>Commercial</c:v>
                </c:pt>
                <c:pt idx="2">
                  <c:v>Renewable</c:v>
                </c:pt>
              </c:strCache>
            </c:strRef>
          </c:cat>
          <c:val>
            <c:numRef>
              <c:f>Sheet1!$B$31:$B$33</c:f>
              <c:numCache>
                <c:formatCode>0</c:formatCode>
                <c:ptCount val="3"/>
                <c:pt idx="0">
                  <c:v>8017</c:v>
                </c:pt>
                <c:pt idx="1">
                  <c:v>1855</c:v>
                </c:pt>
                <c:pt idx="2">
                  <c:v>166</c:v>
                </c:pt>
              </c:numCache>
            </c:numRef>
          </c:val>
        </c:ser>
        <c:ser>
          <c:idx val="0"/>
          <c:order val="0"/>
          <c:explosion val="25"/>
          <c:dLbls>
            <c:showCatName val="1"/>
            <c:showPercent val="1"/>
          </c:dLbls>
          <c:cat>
            <c:strRef>
              <c:f>Sheet1!$A$5:$A$7</c:f>
              <c:strCache>
                <c:ptCount val="3"/>
                <c:pt idx="0">
                  <c:v>Traditional</c:v>
                </c:pt>
                <c:pt idx="1">
                  <c:v>Commercial</c:v>
                </c:pt>
                <c:pt idx="2">
                  <c:v>Renewable</c:v>
                </c:pt>
              </c:strCache>
            </c:strRef>
          </c:cat>
          <c:val>
            <c:numRef>
              <c:f>Sheet1!$B$5:$B$7</c:f>
              <c:numCache>
                <c:formatCode>General</c:formatCode>
                <c:ptCount val="3"/>
                <c:pt idx="0">
                  <c:v>7556</c:v>
                </c:pt>
                <c:pt idx="1">
                  <c:v>1014</c:v>
                </c:pt>
                <c:pt idx="2">
                  <c:v>46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</c:spPr>
    </c:plotArea>
    <c:plotVisOnly val="1"/>
  </c:chart>
  <c:spPr>
    <a:solidFill>
      <a:schemeClr val="accent6">
        <a:lumMod val="20000"/>
        <a:lumOff val="80000"/>
      </a:schemeClr>
    </a:solidFill>
    <a:ln>
      <a:solidFill>
        <a:schemeClr val="tx1"/>
      </a:solidFill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rgbClr val="C00000"/>
                </a:solidFill>
              </a:rPr>
              <a:t>Micro Hydro (in MW) </a:t>
            </a:r>
          </a:p>
        </c:rich>
      </c:tx>
      <c:layout/>
    </c:title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Sheet2!$C$5</c:f>
              <c:strCache>
                <c:ptCount val="1"/>
                <c:pt idx="0">
                  <c:v>Micro Hydro </c:v>
                </c:pt>
              </c:strCache>
            </c:strRef>
          </c:tx>
          <c:dLbls>
            <c:showVal val="1"/>
          </c:dLbls>
          <c:cat>
            <c:strRef>
              <c:f>Sheet2!$D$4:$E$4</c:f>
              <c:strCache>
                <c:ptCount val="2"/>
                <c:pt idx="0">
                  <c:v>Potential</c:v>
                </c:pt>
                <c:pt idx="1">
                  <c:v>Progress</c:v>
                </c:pt>
              </c:strCache>
            </c:strRef>
          </c:cat>
          <c:val>
            <c:numRef>
              <c:f>Sheet2!$D$5:$E$5</c:f>
              <c:numCache>
                <c:formatCode>General</c:formatCode>
                <c:ptCount val="2"/>
                <c:pt idx="0">
                  <c:v>100</c:v>
                </c:pt>
                <c:pt idx="1">
                  <c:v>26</c:v>
                </c:pt>
              </c:numCache>
            </c:numRef>
          </c:val>
        </c:ser>
        <c:dLbls>
          <c:showVal val="1"/>
        </c:dLbls>
        <c:gapWidth val="95"/>
        <c:gapDepth val="95"/>
        <c:shape val="cylinder"/>
        <c:axId val="77014144"/>
        <c:axId val="77015680"/>
        <c:axId val="0"/>
      </c:bar3DChart>
      <c:catAx>
        <c:axId val="77014144"/>
        <c:scaling>
          <c:orientation val="minMax"/>
        </c:scaling>
        <c:axPos val="l"/>
        <c:majorTickMark val="none"/>
        <c:tickLblPos val="nextTo"/>
        <c:crossAx val="77015680"/>
        <c:crosses val="autoZero"/>
        <c:auto val="1"/>
        <c:lblAlgn val="ctr"/>
        <c:lblOffset val="100"/>
      </c:catAx>
      <c:valAx>
        <c:axId val="7701568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7014144"/>
        <c:crosses val="autoZero"/>
        <c:crossBetween val="between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rgbClr val="0070C0"/>
                </a:solidFill>
              </a:rPr>
              <a:t>Domestic Biogas (in </a:t>
            </a:r>
            <a:r>
              <a:rPr lang="en-US" sz="1200" dirty="0" err="1">
                <a:solidFill>
                  <a:srgbClr val="0070C0"/>
                </a:solidFill>
              </a:rPr>
              <a:t>nos</a:t>
            </a:r>
            <a:r>
              <a:rPr lang="en-US" sz="1200" dirty="0">
                <a:solidFill>
                  <a:srgbClr val="0070C0"/>
                </a:solidFill>
              </a:rPr>
              <a:t>) 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9347184655353195"/>
          <c:y val="0.21868704262072924"/>
          <c:w val="0.67138145899701474"/>
          <c:h val="0.45322313944415765"/>
        </c:manualLayout>
      </c:layout>
      <c:bar3DChart>
        <c:barDir val="bar"/>
        <c:grouping val="stacked"/>
        <c:ser>
          <c:idx val="0"/>
          <c:order val="0"/>
          <c:tx>
            <c:strRef>
              <c:f>Sheet2!$C$7</c:f>
              <c:strCache>
                <c:ptCount val="1"/>
                <c:pt idx="0">
                  <c:v>Domestic Biogas </c:v>
                </c:pt>
              </c:strCache>
            </c:strRef>
          </c:tx>
          <c:dLbls>
            <c:showVal val="1"/>
          </c:dLbls>
          <c:cat>
            <c:strRef>
              <c:f>Sheet2!$D$6:$E$6</c:f>
              <c:strCache>
                <c:ptCount val="2"/>
                <c:pt idx="0">
                  <c:v>Potential</c:v>
                </c:pt>
                <c:pt idx="1">
                  <c:v>Progress</c:v>
                </c:pt>
              </c:strCache>
            </c:strRef>
          </c:cat>
          <c:val>
            <c:numRef>
              <c:f>Sheet2!$D$7:$E$7</c:f>
              <c:numCache>
                <c:formatCode>#,##0</c:formatCode>
                <c:ptCount val="2"/>
                <c:pt idx="0" formatCode="General">
                  <c:v>1100000</c:v>
                </c:pt>
                <c:pt idx="1">
                  <c:v>300000</c:v>
                </c:pt>
              </c:numCache>
            </c:numRef>
          </c:val>
        </c:ser>
        <c:gapWidth val="55"/>
        <c:gapDepth val="55"/>
        <c:shape val="cylinder"/>
        <c:axId val="77068928"/>
        <c:axId val="76575104"/>
        <c:axId val="0"/>
      </c:bar3DChart>
      <c:catAx>
        <c:axId val="77068928"/>
        <c:scaling>
          <c:orientation val="minMax"/>
        </c:scaling>
        <c:axPos val="l"/>
        <c:majorTickMark val="none"/>
        <c:tickLblPos val="nextTo"/>
        <c:crossAx val="76575104"/>
        <c:crosses val="autoZero"/>
        <c:auto val="1"/>
        <c:lblAlgn val="ctr"/>
        <c:lblOffset val="100"/>
      </c:catAx>
      <c:valAx>
        <c:axId val="7657510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7068928"/>
        <c:crosses val="autoZero"/>
        <c:crossBetween val="between"/>
      </c:valAx>
    </c:plotArea>
    <c:plotVisOnly val="1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rgbClr val="0070C0"/>
                </a:solidFill>
              </a:rPr>
              <a:t>Solar Energy (in MW) </a:t>
            </a:r>
          </a:p>
        </c:rich>
      </c:tx>
      <c:layout>
        <c:manualLayout>
          <c:xMode val="edge"/>
          <c:yMode val="edge"/>
          <c:x val="0.26042398546335582"/>
          <c:y val="0.1"/>
        </c:manualLayout>
      </c:layout>
    </c:title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Sheet2!$C$9</c:f>
              <c:strCache>
                <c:ptCount val="1"/>
                <c:pt idx="0">
                  <c:v>Solar Energy </c:v>
                </c:pt>
              </c:strCache>
            </c:strRef>
          </c:tx>
          <c:dLbls>
            <c:showVal val="1"/>
          </c:dLbls>
          <c:cat>
            <c:strRef>
              <c:f>Sheet2!$D$8:$E$8</c:f>
              <c:strCache>
                <c:ptCount val="2"/>
                <c:pt idx="0">
                  <c:v>Potential</c:v>
                </c:pt>
                <c:pt idx="1">
                  <c:v>Progress</c:v>
                </c:pt>
              </c:strCache>
            </c:strRef>
          </c:cat>
          <c:val>
            <c:numRef>
              <c:f>Sheet2!$D$9:$E$9</c:f>
              <c:numCache>
                <c:formatCode>General</c:formatCode>
                <c:ptCount val="2"/>
                <c:pt idx="0">
                  <c:v>2100</c:v>
                </c:pt>
                <c:pt idx="1">
                  <c:v>16</c:v>
                </c:pt>
              </c:numCache>
            </c:numRef>
          </c:val>
        </c:ser>
        <c:shape val="cylinder"/>
        <c:axId val="76603776"/>
        <c:axId val="76605312"/>
        <c:axId val="0"/>
      </c:bar3DChart>
      <c:catAx>
        <c:axId val="76603776"/>
        <c:scaling>
          <c:orientation val="minMax"/>
        </c:scaling>
        <c:axPos val="l"/>
        <c:tickLblPos val="nextTo"/>
        <c:crossAx val="76605312"/>
        <c:crosses val="autoZero"/>
        <c:auto val="1"/>
        <c:lblAlgn val="ctr"/>
        <c:lblOffset val="100"/>
      </c:catAx>
      <c:valAx>
        <c:axId val="76605312"/>
        <c:scaling>
          <c:orientation val="minMax"/>
        </c:scaling>
        <c:axPos val="b"/>
        <c:majorGridlines/>
        <c:numFmt formatCode="General" sourceLinked="1"/>
        <c:tickLblPos val="nextTo"/>
        <c:crossAx val="76603776"/>
        <c:crosses val="autoZero"/>
        <c:crossBetween val="between"/>
      </c:valAx>
    </c:plotArea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rgbClr val="00B050"/>
                </a:solidFill>
              </a:rPr>
              <a:t>Improved Cooking Stove (in </a:t>
            </a:r>
            <a:r>
              <a:rPr lang="en-US" sz="1200" dirty="0" err="1">
                <a:solidFill>
                  <a:srgbClr val="00B050"/>
                </a:solidFill>
              </a:rPr>
              <a:t>nos</a:t>
            </a:r>
            <a:r>
              <a:rPr lang="en-US" sz="1200" dirty="0">
                <a:solidFill>
                  <a:srgbClr val="00B050"/>
                </a:solidFill>
              </a:rPr>
              <a:t>) </a:t>
            </a:r>
          </a:p>
        </c:rich>
      </c:tx>
      <c:layout/>
    </c:title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Sheet2!$C$11</c:f>
              <c:strCache>
                <c:ptCount val="1"/>
                <c:pt idx="0">
                  <c:v>Improved Cooking Stove </c:v>
                </c:pt>
              </c:strCache>
            </c:strRef>
          </c:tx>
          <c:dLbls>
            <c:showVal val="1"/>
          </c:dLbls>
          <c:cat>
            <c:strRef>
              <c:f>Sheet2!$D$10:$E$10</c:f>
              <c:strCache>
                <c:ptCount val="2"/>
                <c:pt idx="0">
                  <c:v>Potential</c:v>
                </c:pt>
                <c:pt idx="1">
                  <c:v>Progress</c:v>
                </c:pt>
              </c:strCache>
            </c:strRef>
          </c:cat>
          <c:val>
            <c:numRef>
              <c:f>Sheet2!$D$11:$E$11</c:f>
              <c:numCache>
                <c:formatCode>#,##0</c:formatCode>
                <c:ptCount val="2"/>
                <c:pt idx="0" formatCode="General">
                  <c:v>2500000</c:v>
                </c:pt>
                <c:pt idx="1">
                  <c:v>800000</c:v>
                </c:pt>
              </c:numCache>
            </c:numRef>
          </c:val>
        </c:ser>
        <c:shape val="cylinder"/>
        <c:axId val="77412224"/>
        <c:axId val="77413760"/>
        <c:axId val="0"/>
      </c:bar3DChart>
      <c:catAx>
        <c:axId val="77412224"/>
        <c:scaling>
          <c:orientation val="minMax"/>
        </c:scaling>
        <c:axPos val="l"/>
        <c:tickLblPos val="nextTo"/>
        <c:crossAx val="77413760"/>
        <c:crosses val="autoZero"/>
        <c:auto val="1"/>
        <c:lblAlgn val="ctr"/>
        <c:lblOffset val="100"/>
      </c:catAx>
      <c:valAx>
        <c:axId val="77413760"/>
        <c:scaling>
          <c:orientation val="minMax"/>
        </c:scaling>
        <c:axPos val="b"/>
        <c:majorGridlines/>
        <c:numFmt formatCode="General" sourceLinked="1"/>
        <c:tickLblPos val="nextTo"/>
        <c:crossAx val="77412224"/>
        <c:crosses val="autoZero"/>
        <c:crossBetween val="between"/>
      </c:valAx>
    </c:plotArea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rgbClr val="0070C0"/>
                </a:solidFill>
              </a:rPr>
              <a:t>Improved Water Mill ( in </a:t>
            </a:r>
            <a:r>
              <a:rPr lang="en-US" sz="1200" dirty="0" err="1">
                <a:solidFill>
                  <a:srgbClr val="0070C0"/>
                </a:solidFill>
              </a:rPr>
              <a:t>nos</a:t>
            </a:r>
            <a:r>
              <a:rPr lang="en-US" sz="1200" dirty="0">
                <a:solidFill>
                  <a:srgbClr val="0070C0"/>
                </a:solidFill>
              </a:rPr>
              <a:t>) </a:t>
            </a:r>
          </a:p>
        </c:rich>
      </c:tx>
      <c:layout/>
    </c:title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Sheet2!$C$13</c:f>
              <c:strCache>
                <c:ptCount val="1"/>
                <c:pt idx="0">
                  <c:v>Improved Water Mill </c:v>
                </c:pt>
              </c:strCache>
            </c:strRef>
          </c:tx>
          <c:dLbls>
            <c:showVal val="1"/>
          </c:dLbls>
          <c:cat>
            <c:strRef>
              <c:f>Sheet2!$D$12:$E$12</c:f>
              <c:strCache>
                <c:ptCount val="2"/>
                <c:pt idx="0">
                  <c:v>Potential</c:v>
                </c:pt>
                <c:pt idx="1">
                  <c:v>Progress</c:v>
                </c:pt>
              </c:strCache>
            </c:strRef>
          </c:cat>
          <c:val>
            <c:numRef>
              <c:f>Sheet2!$D$13:$E$13</c:f>
              <c:numCache>
                <c:formatCode>#,##0</c:formatCode>
                <c:ptCount val="2"/>
                <c:pt idx="0" formatCode="General">
                  <c:v>30000</c:v>
                </c:pt>
                <c:pt idx="1">
                  <c:v>10000</c:v>
                </c:pt>
              </c:numCache>
            </c:numRef>
          </c:val>
        </c:ser>
        <c:shape val="cylinder"/>
        <c:axId val="77458816"/>
        <c:axId val="77542528"/>
        <c:axId val="0"/>
      </c:bar3DChart>
      <c:catAx>
        <c:axId val="77458816"/>
        <c:scaling>
          <c:orientation val="minMax"/>
        </c:scaling>
        <c:axPos val="l"/>
        <c:tickLblPos val="nextTo"/>
        <c:crossAx val="77542528"/>
        <c:crosses val="autoZero"/>
        <c:auto val="1"/>
        <c:lblAlgn val="ctr"/>
        <c:lblOffset val="100"/>
      </c:catAx>
      <c:valAx>
        <c:axId val="77542528"/>
        <c:scaling>
          <c:orientation val="minMax"/>
        </c:scaling>
        <c:axPos val="b"/>
        <c:majorGridlines/>
        <c:numFmt formatCode="General" sourceLinked="1"/>
        <c:tickLblPos val="nextTo"/>
        <c:crossAx val="77458816"/>
        <c:crosses val="autoZero"/>
        <c:crossBetween val="between"/>
      </c:valAx>
    </c:plotArea>
    <c:plotVisOnly val="1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6453611776788619E-2"/>
          <c:y val="0.13646643601368041"/>
          <c:w val="0.88681414823147153"/>
          <c:h val="0.59680724568519994"/>
        </c:manualLayout>
      </c:layout>
      <c:barChart>
        <c:barDir val="col"/>
        <c:grouping val="clustered"/>
        <c:ser>
          <c:idx val="0"/>
          <c:order val="0"/>
          <c:tx>
            <c:strRef>
              <c:f>Sheet2!$C$3</c:f>
              <c:strCache>
                <c:ptCount val="1"/>
                <c:pt idx="0">
                  <c:v>kW</c:v>
                </c:pt>
              </c:strCache>
            </c:strRef>
          </c:tx>
          <c:cat>
            <c:numRef>
              <c:f>Sheet2!$B$4:$B$31</c:f>
              <c:numCache>
                <c:formatCode>General</c:formatCode>
                <c:ptCount val="28"/>
                <c:pt idx="0">
                  <c:v>1962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</c:numCache>
            </c:numRef>
          </c:cat>
          <c:val>
            <c:numRef>
              <c:f>Sheet2!$C$4:$C$31</c:f>
              <c:numCache>
                <c:formatCode>General</c:formatCode>
                <c:ptCount val="28"/>
                <c:pt idx="0">
                  <c:v>593.4</c:v>
                </c:pt>
                <c:pt idx="1">
                  <c:v>203.8</c:v>
                </c:pt>
                <c:pt idx="2">
                  <c:v>190.5</c:v>
                </c:pt>
                <c:pt idx="3">
                  <c:v>109.8</c:v>
                </c:pt>
                <c:pt idx="4">
                  <c:v>183</c:v>
                </c:pt>
                <c:pt idx="5">
                  <c:v>97.8</c:v>
                </c:pt>
                <c:pt idx="6">
                  <c:v>168.1</c:v>
                </c:pt>
                <c:pt idx="7">
                  <c:v>118.5</c:v>
                </c:pt>
                <c:pt idx="8">
                  <c:v>26.5</c:v>
                </c:pt>
                <c:pt idx="9">
                  <c:v>226</c:v>
                </c:pt>
                <c:pt idx="10">
                  <c:v>316.2</c:v>
                </c:pt>
                <c:pt idx="11">
                  <c:v>377.5</c:v>
                </c:pt>
                <c:pt idx="12">
                  <c:v>406.1</c:v>
                </c:pt>
                <c:pt idx="13">
                  <c:v>615.5</c:v>
                </c:pt>
                <c:pt idx="14">
                  <c:v>612.9</c:v>
                </c:pt>
                <c:pt idx="15">
                  <c:v>932.9</c:v>
                </c:pt>
                <c:pt idx="16">
                  <c:v>972.2</c:v>
                </c:pt>
                <c:pt idx="17">
                  <c:v>505</c:v>
                </c:pt>
                <c:pt idx="18">
                  <c:v>933.8</c:v>
                </c:pt>
                <c:pt idx="19">
                  <c:v>561.6</c:v>
                </c:pt>
                <c:pt idx="20">
                  <c:v>762.3</c:v>
                </c:pt>
                <c:pt idx="21">
                  <c:v>993.9</c:v>
                </c:pt>
                <c:pt idx="22">
                  <c:v>2081.1999999999998</c:v>
                </c:pt>
                <c:pt idx="23">
                  <c:v>2091.1</c:v>
                </c:pt>
                <c:pt idx="24">
                  <c:v>1524.5</c:v>
                </c:pt>
                <c:pt idx="25">
                  <c:v>1937.5</c:v>
                </c:pt>
                <c:pt idx="26">
                  <c:v>2480</c:v>
                </c:pt>
                <c:pt idx="27">
                  <c:v>2836</c:v>
                </c:pt>
              </c:numCache>
            </c:numRef>
          </c:val>
        </c:ser>
        <c:axId val="77611392"/>
        <c:axId val="77612928"/>
      </c:barChart>
      <c:catAx>
        <c:axId val="77611392"/>
        <c:scaling>
          <c:orientation val="minMax"/>
        </c:scaling>
        <c:axPos val="b"/>
        <c:numFmt formatCode="General" sourceLinked="1"/>
        <c:tickLblPos val="nextTo"/>
        <c:crossAx val="77612928"/>
        <c:crosses val="autoZero"/>
        <c:auto val="1"/>
        <c:lblAlgn val="ctr"/>
        <c:lblOffset val="100"/>
      </c:catAx>
      <c:valAx>
        <c:axId val="77612928"/>
        <c:scaling>
          <c:orientation val="minMax"/>
        </c:scaling>
        <c:axPos val="l"/>
        <c:majorGridlines/>
        <c:numFmt formatCode="General" sourceLinked="1"/>
        <c:tickLblPos val="nextTo"/>
        <c:crossAx val="77611392"/>
        <c:crosses val="autoZero"/>
        <c:crossBetween val="between"/>
      </c:valAx>
    </c:plotArea>
    <c:plotVisOnly val="1"/>
    <c:dispBlanksAs val="gap"/>
  </c:chart>
  <c:spPr>
    <a:noFill/>
  </c:spPr>
  <c:txPr>
    <a:bodyPr/>
    <a:lstStyle/>
    <a:p>
      <a:pPr>
        <a:defRPr sz="1600" b="1"/>
      </a:pPr>
      <a:endParaRPr lang="en-US"/>
    </a:p>
  </c:txPr>
  <c:externalData r:id="rId2"/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3ADA5-CFCE-4775-846A-7804C05BCDBF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DB6241-F4AB-4EE6-BFC7-10C865EA5A98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AEPC /</a:t>
          </a:r>
        </a:p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NRREP</a:t>
          </a:r>
        </a:p>
      </dgm:t>
    </dgm:pt>
    <dgm:pt modelId="{3750EF5D-9022-4A59-9D10-6105CDBCF75A}" type="parTrans" cxnId="{48C02D71-CB1B-4E3D-8B6D-BE94A3C04C62}">
      <dgm:prSet/>
      <dgm:spPr/>
      <dgm:t>
        <a:bodyPr/>
        <a:lstStyle/>
        <a:p>
          <a:endParaRPr lang="en-US"/>
        </a:p>
      </dgm:t>
    </dgm:pt>
    <dgm:pt modelId="{59C4B726-CDB6-459E-AB16-DB712C904ECF}" type="sibTrans" cxnId="{48C02D71-CB1B-4E3D-8B6D-BE94A3C04C62}">
      <dgm:prSet/>
      <dgm:spPr/>
      <dgm:t>
        <a:bodyPr/>
        <a:lstStyle/>
        <a:p>
          <a:endParaRPr lang="en-US"/>
        </a:p>
      </dgm:t>
    </dgm:pt>
    <dgm:pt modelId="{EB62E4F6-EC9A-4433-ABEB-79C64B0920C5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Users / Developers</a:t>
          </a:r>
          <a:endParaRPr lang="en-US" sz="2000" b="1" dirty="0">
            <a:solidFill>
              <a:schemeClr val="bg1"/>
            </a:solidFill>
            <a:latin typeface="Arial Narrow" pitchFamily="34" charset="0"/>
            <a:cs typeface="Arial" pitchFamily="34" charset="0"/>
          </a:endParaRPr>
        </a:p>
      </dgm:t>
    </dgm:pt>
    <dgm:pt modelId="{6F062922-175D-46D3-97A7-519CB7B75FCE}" type="parTrans" cxnId="{1BDCB92C-3C47-4EB0-BAE5-FF819952CEDF}">
      <dgm:prSet/>
      <dgm:spPr/>
      <dgm:t>
        <a:bodyPr/>
        <a:lstStyle/>
        <a:p>
          <a:endParaRPr lang="en-US"/>
        </a:p>
      </dgm:t>
    </dgm:pt>
    <dgm:pt modelId="{DC1FDB6D-B3C4-4C38-B190-1140BE9BEC69}" type="sibTrans" cxnId="{1BDCB92C-3C47-4EB0-BAE5-FF819952CEDF}">
      <dgm:prSet/>
      <dgm:spPr/>
      <dgm:t>
        <a:bodyPr/>
        <a:lstStyle/>
        <a:p>
          <a:endParaRPr lang="en-US"/>
        </a:p>
      </dgm:t>
    </dgm:pt>
    <dgm:pt modelId="{27F0B0C0-A71F-46A6-8870-5A6C1B85868E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RSCs</a:t>
          </a:r>
          <a:r>
            <a:rPr lang="en-US" sz="2000" b="1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,          DEECCUs</a:t>
          </a:r>
          <a:endParaRPr lang="en-US" sz="2000" b="1" dirty="0">
            <a:solidFill>
              <a:schemeClr val="bg1"/>
            </a:solidFill>
            <a:latin typeface="Arial Narrow" pitchFamily="34" charset="0"/>
            <a:cs typeface="Arial" pitchFamily="34" charset="0"/>
          </a:endParaRPr>
        </a:p>
      </dgm:t>
    </dgm:pt>
    <dgm:pt modelId="{6D4D9E54-778B-401C-912D-30FAFADB6B46}" type="parTrans" cxnId="{00A32D56-B427-4A80-9594-B4611CB86D92}">
      <dgm:prSet/>
      <dgm:spPr/>
      <dgm:t>
        <a:bodyPr/>
        <a:lstStyle/>
        <a:p>
          <a:endParaRPr lang="en-US"/>
        </a:p>
      </dgm:t>
    </dgm:pt>
    <dgm:pt modelId="{43D94851-4FB9-4DD9-931B-74059D44E45C}" type="sibTrans" cxnId="{00A32D56-B427-4A80-9594-B4611CB86D92}">
      <dgm:prSet/>
      <dgm:spPr/>
      <dgm:t>
        <a:bodyPr/>
        <a:lstStyle/>
        <a:p>
          <a:endParaRPr lang="en-US"/>
        </a:p>
      </dgm:t>
    </dgm:pt>
    <dgm:pt modelId="{D40DFF5F-9E37-41F8-BA1E-DAE10E9F88D7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Consulting Firms</a:t>
          </a:r>
          <a:endParaRPr lang="en-US" sz="2000" b="1" dirty="0">
            <a:solidFill>
              <a:schemeClr val="bg1"/>
            </a:solidFill>
            <a:latin typeface="Arial Narrow" pitchFamily="34" charset="0"/>
            <a:cs typeface="Arial" pitchFamily="34" charset="0"/>
          </a:endParaRPr>
        </a:p>
      </dgm:t>
    </dgm:pt>
    <dgm:pt modelId="{35739DA7-7F15-4E18-A675-905EAD90CD06}" type="parTrans" cxnId="{C1D4DEBA-F131-408D-B5A3-1A2F7E23CDE4}">
      <dgm:prSet/>
      <dgm:spPr/>
      <dgm:t>
        <a:bodyPr/>
        <a:lstStyle/>
        <a:p>
          <a:endParaRPr lang="en-US"/>
        </a:p>
      </dgm:t>
    </dgm:pt>
    <dgm:pt modelId="{3FCC0432-2DA6-44F2-BD82-7917818FE560}" type="sibTrans" cxnId="{C1D4DEBA-F131-408D-B5A3-1A2F7E23CDE4}">
      <dgm:prSet/>
      <dgm:spPr/>
      <dgm:t>
        <a:bodyPr/>
        <a:lstStyle/>
        <a:p>
          <a:endParaRPr lang="en-US"/>
        </a:p>
      </dgm:t>
    </dgm:pt>
    <dgm:pt modelId="{A3BE68F7-0B6E-4DF7-9392-859886179A6E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Installer Companies</a:t>
          </a:r>
          <a:endParaRPr lang="en-US" sz="2000" b="1" dirty="0">
            <a:solidFill>
              <a:schemeClr val="bg1"/>
            </a:solidFill>
            <a:latin typeface="Arial Narrow" pitchFamily="34" charset="0"/>
            <a:cs typeface="Arial" pitchFamily="34" charset="0"/>
          </a:endParaRPr>
        </a:p>
      </dgm:t>
    </dgm:pt>
    <dgm:pt modelId="{E6B5E3B5-BC30-4289-A2F0-D35DB569ACC4}" type="parTrans" cxnId="{A3FB978F-7D24-48E4-B711-A705E86A9A84}">
      <dgm:prSet/>
      <dgm:spPr/>
      <dgm:t>
        <a:bodyPr/>
        <a:lstStyle/>
        <a:p>
          <a:endParaRPr lang="en-US"/>
        </a:p>
      </dgm:t>
    </dgm:pt>
    <dgm:pt modelId="{A0C5973E-596C-4DFB-82C1-80BDE733033C}" type="sibTrans" cxnId="{A3FB978F-7D24-48E4-B711-A705E86A9A84}">
      <dgm:prSet/>
      <dgm:spPr/>
      <dgm:t>
        <a:bodyPr/>
        <a:lstStyle/>
        <a:p>
          <a:endParaRPr lang="en-US"/>
        </a:p>
      </dgm:t>
    </dgm:pt>
    <dgm:pt modelId="{1CEF922E-A485-47DA-8918-BCCCA4FEB39E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 Narrow" pitchFamily="34" charset="0"/>
              <a:cs typeface="Arial" pitchFamily="34" charset="0"/>
            </a:rPr>
            <a:t>Financial Institutions</a:t>
          </a:r>
          <a:endParaRPr lang="en-US" sz="2000" b="1" dirty="0">
            <a:solidFill>
              <a:schemeClr val="bg1"/>
            </a:solidFill>
            <a:latin typeface="Arial Narrow" pitchFamily="34" charset="0"/>
            <a:cs typeface="Arial" pitchFamily="34" charset="0"/>
          </a:endParaRPr>
        </a:p>
      </dgm:t>
    </dgm:pt>
    <dgm:pt modelId="{CB2BE135-62F4-4FA7-A60F-E4F75A074120}" type="parTrans" cxnId="{E55336A9-43D5-488A-AD61-2F9CCD42965C}">
      <dgm:prSet/>
      <dgm:spPr/>
      <dgm:t>
        <a:bodyPr/>
        <a:lstStyle/>
        <a:p>
          <a:endParaRPr lang="en-US"/>
        </a:p>
      </dgm:t>
    </dgm:pt>
    <dgm:pt modelId="{3325D2D4-6E19-44F6-A7C8-CBDF9E7797CF}" type="sibTrans" cxnId="{E55336A9-43D5-488A-AD61-2F9CCD42965C}">
      <dgm:prSet/>
      <dgm:spPr/>
      <dgm:t>
        <a:bodyPr/>
        <a:lstStyle/>
        <a:p>
          <a:endParaRPr lang="en-US"/>
        </a:p>
      </dgm:t>
    </dgm:pt>
    <dgm:pt modelId="{BD932B31-9920-4C5F-A08E-738D8A743E15}" type="pres">
      <dgm:prSet presAssocID="{A0B3ADA5-CFCE-4775-846A-7804C05BCD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B018B5-5792-4B36-99A6-8CB33B70D690}" type="pres">
      <dgm:prSet presAssocID="{A0B3ADA5-CFCE-4775-846A-7804C05BCDBF}" presName="radial" presStyleCnt="0">
        <dgm:presLayoutVars>
          <dgm:animLvl val="ctr"/>
        </dgm:presLayoutVars>
      </dgm:prSet>
      <dgm:spPr/>
    </dgm:pt>
    <dgm:pt modelId="{85ED1D95-6B20-4547-BB30-816D29850E75}" type="pres">
      <dgm:prSet presAssocID="{56DB6241-F4AB-4EE6-BFC7-10C865EA5A98}" presName="centerShape" presStyleLbl="vennNode1" presStyleIdx="0" presStyleCnt="6" custScaleX="81416" custScaleY="75910" custLinFactNeighborY="-3243"/>
      <dgm:spPr/>
      <dgm:t>
        <a:bodyPr/>
        <a:lstStyle/>
        <a:p>
          <a:endParaRPr lang="en-US"/>
        </a:p>
      </dgm:t>
    </dgm:pt>
    <dgm:pt modelId="{FD8DDFD0-F9EC-4B3B-B3FE-BEC950C11B0A}" type="pres">
      <dgm:prSet presAssocID="{EB62E4F6-EC9A-4433-ABEB-79C64B0920C5}" presName="node" presStyleLbl="vennNode1" presStyleIdx="1" presStyleCnt="6" custScaleX="125183" custScaleY="118855" custRadScaleRad="962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D051C8-AD7D-4CC5-BB48-7642812A70D5}" type="pres">
      <dgm:prSet presAssocID="{27F0B0C0-A71F-46A6-8870-5A6C1B85868E}" presName="node" presStyleLbl="vennNode1" presStyleIdx="2" presStyleCnt="6" custScaleX="127664" custScaleY="126998" custRadScaleRad="965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0D95A-615F-40D1-A7CB-FA996308248F}" type="pres">
      <dgm:prSet presAssocID="{1CEF922E-A485-47DA-8918-BCCCA4FEB39E}" presName="node" presStyleLbl="vennNode1" presStyleIdx="3" presStyleCnt="6" custScaleX="127664" custScaleY="126998" custRadScaleRad="90167" custRadScaleInc="-41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43469-2A11-4521-A83B-24A3BDF002DB}" type="pres">
      <dgm:prSet presAssocID="{D40DFF5F-9E37-41F8-BA1E-DAE10E9F88D7}" presName="node" presStyleLbl="vennNode1" presStyleIdx="4" presStyleCnt="6" custScaleX="127299" custScaleY="125525" custRadScaleRad="84496" custRadScaleInc="-1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AA302-73E3-4D17-9A7B-399AA75751C5}" type="pres">
      <dgm:prSet presAssocID="{A3BE68F7-0B6E-4DF7-9392-859886179A6E}" presName="node" presStyleLbl="vennNode1" presStyleIdx="5" presStyleCnt="6" custScaleX="124067" custScaleY="126998" custRadScaleRad="96610" custRadScaleInc="1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A32D56-B427-4A80-9594-B4611CB86D92}" srcId="{56DB6241-F4AB-4EE6-BFC7-10C865EA5A98}" destId="{27F0B0C0-A71F-46A6-8870-5A6C1B85868E}" srcOrd="1" destOrd="0" parTransId="{6D4D9E54-778B-401C-912D-30FAFADB6B46}" sibTransId="{43D94851-4FB9-4DD9-931B-74059D44E45C}"/>
    <dgm:cxn modelId="{48C02D71-CB1B-4E3D-8B6D-BE94A3C04C62}" srcId="{A0B3ADA5-CFCE-4775-846A-7804C05BCDBF}" destId="{56DB6241-F4AB-4EE6-BFC7-10C865EA5A98}" srcOrd="0" destOrd="0" parTransId="{3750EF5D-9022-4A59-9D10-6105CDBCF75A}" sibTransId="{59C4B726-CDB6-459E-AB16-DB712C904ECF}"/>
    <dgm:cxn modelId="{A3FB978F-7D24-48E4-B711-A705E86A9A84}" srcId="{56DB6241-F4AB-4EE6-BFC7-10C865EA5A98}" destId="{A3BE68F7-0B6E-4DF7-9392-859886179A6E}" srcOrd="4" destOrd="0" parTransId="{E6B5E3B5-BC30-4289-A2F0-D35DB569ACC4}" sibTransId="{A0C5973E-596C-4DFB-82C1-80BDE733033C}"/>
    <dgm:cxn modelId="{0366D7B9-131E-435C-9D34-8A477F3570F8}" type="presOf" srcId="{A3BE68F7-0B6E-4DF7-9392-859886179A6E}" destId="{084AA302-73E3-4D17-9A7B-399AA75751C5}" srcOrd="0" destOrd="0" presId="urn:microsoft.com/office/officeart/2005/8/layout/radial3"/>
    <dgm:cxn modelId="{C1D4DEBA-F131-408D-B5A3-1A2F7E23CDE4}" srcId="{56DB6241-F4AB-4EE6-BFC7-10C865EA5A98}" destId="{D40DFF5F-9E37-41F8-BA1E-DAE10E9F88D7}" srcOrd="3" destOrd="0" parTransId="{35739DA7-7F15-4E18-A675-905EAD90CD06}" sibTransId="{3FCC0432-2DA6-44F2-BD82-7917818FE560}"/>
    <dgm:cxn modelId="{FA68BC15-E3BD-49BB-8D26-59FE43A0DE36}" type="presOf" srcId="{56DB6241-F4AB-4EE6-BFC7-10C865EA5A98}" destId="{85ED1D95-6B20-4547-BB30-816D29850E75}" srcOrd="0" destOrd="0" presId="urn:microsoft.com/office/officeart/2005/8/layout/radial3"/>
    <dgm:cxn modelId="{9709CCBE-C0F8-4F30-945B-41A66F652273}" type="presOf" srcId="{EB62E4F6-EC9A-4433-ABEB-79C64B0920C5}" destId="{FD8DDFD0-F9EC-4B3B-B3FE-BEC950C11B0A}" srcOrd="0" destOrd="0" presId="urn:microsoft.com/office/officeart/2005/8/layout/radial3"/>
    <dgm:cxn modelId="{E55336A9-43D5-488A-AD61-2F9CCD42965C}" srcId="{56DB6241-F4AB-4EE6-BFC7-10C865EA5A98}" destId="{1CEF922E-A485-47DA-8918-BCCCA4FEB39E}" srcOrd="2" destOrd="0" parTransId="{CB2BE135-62F4-4FA7-A60F-E4F75A074120}" sibTransId="{3325D2D4-6E19-44F6-A7C8-CBDF9E7797CF}"/>
    <dgm:cxn modelId="{E1E82852-8F72-40E8-AFB4-239D18976175}" type="presOf" srcId="{1CEF922E-A485-47DA-8918-BCCCA4FEB39E}" destId="{DF00D95A-615F-40D1-A7CB-FA996308248F}" srcOrd="0" destOrd="0" presId="urn:microsoft.com/office/officeart/2005/8/layout/radial3"/>
    <dgm:cxn modelId="{1BDCB92C-3C47-4EB0-BAE5-FF819952CEDF}" srcId="{56DB6241-F4AB-4EE6-BFC7-10C865EA5A98}" destId="{EB62E4F6-EC9A-4433-ABEB-79C64B0920C5}" srcOrd="0" destOrd="0" parTransId="{6F062922-175D-46D3-97A7-519CB7B75FCE}" sibTransId="{DC1FDB6D-B3C4-4C38-B190-1140BE9BEC69}"/>
    <dgm:cxn modelId="{F877624D-B479-4D22-94B7-842958A0C9F9}" type="presOf" srcId="{D40DFF5F-9E37-41F8-BA1E-DAE10E9F88D7}" destId="{BAB43469-2A11-4521-A83B-24A3BDF002DB}" srcOrd="0" destOrd="0" presId="urn:microsoft.com/office/officeart/2005/8/layout/radial3"/>
    <dgm:cxn modelId="{3E7757E9-A766-49F7-BDC3-17995B32284F}" type="presOf" srcId="{27F0B0C0-A71F-46A6-8870-5A6C1B85868E}" destId="{ABD051C8-AD7D-4CC5-BB48-7642812A70D5}" srcOrd="0" destOrd="0" presId="urn:microsoft.com/office/officeart/2005/8/layout/radial3"/>
    <dgm:cxn modelId="{93A93C1F-3069-4506-A821-76C258379557}" type="presOf" srcId="{A0B3ADA5-CFCE-4775-846A-7804C05BCDBF}" destId="{BD932B31-9920-4C5F-A08E-738D8A743E15}" srcOrd="0" destOrd="0" presId="urn:microsoft.com/office/officeart/2005/8/layout/radial3"/>
    <dgm:cxn modelId="{FFB73281-3B2B-4430-979E-CD37C0B5DC7D}" type="presParOf" srcId="{BD932B31-9920-4C5F-A08E-738D8A743E15}" destId="{3BB018B5-5792-4B36-99A6-8CB33B70D690}" srcOrd="0" destOrd="0" presId="urn:microsoft.com/office/officeart/2005/8/layout/radial3"/>
    <dgm:cxn modelId="{03CF504F-F75F-4157-AB35-646ED049C663}" type="presParOf" srcId="{3BB018B5-5792-4B36-99A6-8CB33B70D690}" destId="{85ED1D95-6B20-4547-BB30-816D29850E75}" srcOrd="0" destOrd="0" presId="urn:microsoft.com/office/officeart/2005/8/layout/radial3"/>
    <dgm:cxn modelId="{AEBC6237-0986-4D87-A786-FF98DD5CA15D}" type="presParOf" srcId="{3BB018B5-5792-4B36-99A6-8CB33B70D690}" destId="{FD8DDFD0-F9EC-4B3B-B3FE-BEC950C11B0A}" srcOrd="1" destOrd="0" presId="urn:microsoft.com/office/officeart/2005/8/layout/radial3"/>
    <dgm:cxn modelId="{266E76A4-DC3D-450F-B863-EB7AC61A491D}" type="presParOf" srcId="{3BB018B5-5792-4B36-99A6-8CB33B70D690}" destId="{ABD051C8-AD7D-4CC5-BB48-7642812A70D5}" srcOrd="2" destOrd="0" presId="urn:microsoft.com/office/officeart/2005/8/layout/radial3"/>
    <dgm:cxn modelId="{BF6C06C3-F03B-4B52-A3E8-C3F89AFB76E4}" type="presParOf" srcId="{3BB018B5-5792-4B36-99A6-8CB33B70D690}" destId="{DF00D95A-615F-40D1-A7CB-FA996308248F}" srcOrd="3" destOrd="0" presId="urn:microsoft.com/office/officeart/2005/8/layout/radial3"/>
    <dgm:cxn modelId="{E499E910-E760-446D-9B26-60A5D89FFDC1}" type="presParOf" srcId="{3BB018B5-5792-4B36-99A6-8CB33B70D690}" destId="{BAB43469-2A11-4521-A83B-24A3BDF002DB}" srcOrd="4" destOrd="0" presId="urn:microsoft.com/office/officeart/2005/8/layout/radial3"/>
    <dgm:cxn modelId="{5059DEAF-41FE-447B-9378-B38298A0BEF8}" type="presParOf" srcId="{3BB018B5-5792-4B36-99A6-8CB33B70D690}" destId="{084AA302-73E3-4D17-9A7B-399AA75751C5}" srcOrd="5" destOrd="0" presId="urn:microsoft.com/office/officeart/2005/8/layout/radial3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B37272-0F10-46F6-BFE4-EE6A79837FF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49DDE3-42F5-4D08-B1A0-680247771A7C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  <a:cs typeface="Arial" pitchFamily="34" charset="0"/>
            </a:rPr>
            <a:t>Demand Collection</a:t>
          </a:r>
          <a:endParaRPr lang="en-US" sz="1400" b="1" dirty="0">
            <a:latin typeface="Arial Narrow" pitchFamily="34" charset="0"/>
            <a:cs typeface="Arial" pitchFamily="34" charset="0"/>
          </a:endParaRPr>
        </a:p>
      </dgm:t>
    </dgm:pt>
    <dgm:pt modelId="{F62C1FCD-86C4-4B2A-8709-1C66E5B5031B}" type="parTrans" cxnId="{B9A27F1A-B553-462D-B507-55D95475CFB4}">
      <dgm:prSet/>
      <dgm:spPr/>
      <dgm:t>
        <a:bodyPr/>
        <a:lstStyle/>
        <a:p>
          <a:endParaRPr lang="en-US"/>
        </a:p>
      </dgm:t>
    </dgm:pt>
    <dgm:pt modelId="{BB56AF5D-6B68-47BB-8506-94C9D5CDF278}" type="sibTrans" cxnId="{B9A27F1A-B553-462D-B507-55D95475CFB4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953E4C54-45D8-4B2D-9D20-7E59D78D1CE7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  <a:cs typeface="Times New Roman" pitchFamily="18" charset="0"/>
            </a:rPr>
            <a:t>Preliminary Survey</a:t>
          </a:r>
          <a:endParaRPr lang="en-US" sz="1400" b="1" dirty="0">
            <a:latin typeface="Arial Narrow" pitchFamily="34" charset="0"/>
          </a:endParaRPr>
        </a:p>
      </dgm:t>
    </dgm:pt>
    <dgm:pt modelId="{DFF763AD-6903-4E57-849C-3A9D00467F1A}" type="parTrans" cxnId="{FE0D8BE5-6659-4BA4-987B-EFAC3007ABD4}">
      <dgm:prSet/>
      <dgm:spPr/>
      <dgm:t>
        <a:bodyPr/>
        <a:lstStyle/>
        <a:p>
          <a:endParaRPr lang="en-US"/>
        </a:p>
      </dgm:t>
    </dgm:pt>
    <dgm:pt modelId="{F4EB975E-11AE-402F-B25E-01D3A2DBF8F2}" type="sibTrans" cxnId="{FE0D8BE5-6659-4BA4-987B-EFAC3007ABD4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2B64AFEB-DB08-4BDF-A032-3387B36CBB1E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</a:rPr>
            <a:t>Detail </a:t>
          </a:r>
        </a:p>
        <a:p>
          <a:r>
            <a:rPr lang="en-US" sz="1400" b="1" dirty="0" smtClean="0">
              <a:latin typeface="Arial Narrow" pitchFamily="34" charset="0"/>
            </a:rPr>
            <a:t>Feasibility</a:t>
          </a:r>
        </a:p>
        <a:p>
          <a:r>
            <a:rPr lang="en-US" sz="1400" b="1" dirty="0" smtClean="0">
              <a:latin typeface="Arial Narrow" pitchFamily="34" charset="0"/>
            </a:rPr>
            <a:t>Study</a:t>
          </a:r>
          <a:endParaRPr lang="en-US" sz="1400" b="1" dirty="0">
            <a:latin typeface="Arial Narrow" pitchFamily="34" charset="0"/>
          </a:endParaRPr>
        </a:p>
      </dgm:t>
    </dgm:pt>
    <dgm:pt modelId="{57A9D02D-00D0-4222-8DB2-B8180BD3BB4D}" type="parTrans" cxnId="{5EB75F76-CA95-432C-8DBB-DC0D8C98A43C}">
      <dgm:prSet/>
      <dgm:spPr/>
      <dgm:t>
        <a:bodyPr/>
        <a:lstStyle/>
        <a:p>
          <a:endParaRPr lang="en-US"/>
        </a:p>
      </dgm:t>
    </dgm:pt>
    <dgm:pt modelId="{EF78C73A-0F01-4EF9-A74D-7D3B686BB017}" type="sibTrans" cxnId="{5EB75F76-CA95-432C-8DBB-DC0D8C98A43C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21CC1185-D391-4A6F-B930-65541BEC7981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</a:rPr>
            <a:t>TRC / Conditional Approval</a:t>
          </a:r>
          <a:endParaRPr lang="en-US" sz="1400" b="1" dirty="0">
            <a:latin typeface="Arial Narrow" pitchFamily="34" charset="0"/>
          </a:endParaRPr>
        </a:p>
      </dgm:t>
    </dgm:pt>
    <dgm:pt modelId="{58186D1B-1F4E-4180-85BB-4E776F48640C}" type="parTrans" cxnId="{3B99EDE9-74F2-4A36-9317-98262E87DFE9}">
      <dgm:prSet/>
      <dgm:spPr/>
      <dgm:t>
        <a:bodyPr/>
        <a:lstStyle/>
        <a:p>
          <a:endParaRPr lang="en-US"/>
        </a:p>
      </dgm:t>
    </dgm:pt>
    <dgm:pt modelId="{61BA98CF-B7F8-496C-B0CC-6781786FC4F8}" type="sibTrans" cxnId="{3B99EDE9-74F2-4A36-9317-98262E87DFE9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976E779F-57EB-4874-8537-224480AF99F7}">
      <dgm:prSet phldrT="[Text]" custT="1"/>
      <dgm:spPr>
        <a:solidFill>
          <a:srgbClr val="0033CC"/>
        </a:solidFill>
      </dgm:spPr>
      <dgm:t>
        <a:bodyPr/>
        <a:lstStyle/>
        <a:p>
          <a:pPr algn="ctr"/>
          <a:r>
            <a:rPr lang="en-US" sz="1400" b="1" dirty="0" smtClean="0">
              <a:latin typeface="Arial Narrow" pitchFamily="34" charset="0"/>
            </a:rPr>
            <a:t>Contract Award</a:t>
          </a:r>
          <a:endParaRPr lang="en-US" sz="1200" b="1" dirty="0">
            <a:latin typeface="Arial Narrow" pitchFamily="34" charset="0"/>
          </a:endParaRPr>
        </a:p>
      </dgm:t>
    </dgm:pt>
    <dgm:pt modelId="{F2DB1A60-F789-4344-AC51-C8BFAF572551}" type="parTrans" cxnId="{7CF53511-E9A2-447E-9335-DF191A32EF66}">
      <dgm:prSet/>
      <dgm:spPr/>
      <dgm:t>
        <a:bodyPr/>
        <a:lstStyle/>
        <a:p>
          <a:endParaRPr lang="en-US"/>
        </a:p>
      </dgm:t>
    </dgm:pt>
    <dgm:pt modelId="{82B5B4DC-83A3-4BED-BD1C-47F4B642A4C8}" type="sibTrans" cxnId="{7CF53511-E9A2-447E-9335-DF191A32EF66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1368E44D-D014-4436-8B80-73AFB7F8DBC3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</a:rPr>
            <a:t>Final Approval</a:t>
          </a:r>
          <a:endParaRPr lang="en-US" sz="1400" b="1" dirty="0">
            <a:latin typeface="Arial Narrow" pitchFamily="34" charset="0"/>
          </a:endParaRPr>
        </a:p>
      </dgm:t>
    </dgm:pt>
    <dgm:pt modelId="{83358D4A-A096-40FF-9744-67DCADD8C1D5}" type="parTrans" cxnId="{6C5CE36A-9865-44B6-A730-1A9117FC4773}">
      <dgm:prSet/>
      <dgm:spPr/>
      <dgm:t>
        <a:bodyPr/>
        <a:lstStyle/>
        <a:p>
          <a:endParaRPr lang="en-US"/>
        </a:p>
      </dgm:t>
    </dgm:pt>
    <dgm:pt modelId="{7A1FCA66-B9C0-40C3-A34E-FBD539DB35FC}" type="sibTrans" cxnId="{6C5CE36A-9865-44B6-A730-1A9117FC4773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CD951A60-DC71-4AA3-B35D-3DA699E41B19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</a:rPr>
            <a:t>Const. &amp;  Installation</a:t>
          </a:r>
          <a:endParaRPr lang="en-US" sz="1400" b="1" dirty="0">
            <a:latin typeface="Arial Narrow" pitchFamily="34" charset="0"/>
          </a:endParaRPr>
        </a:p>
      </dgm:t>
    </dgm:pt>
    <dgm:pt modelId="{303CA9B6-0111-446A-AD25-8151907A4417}" type="parTrans" cxnId="{D5723235-138F-4B27-A565-5E858395945E}">
      <dgm:prSet/>
      <dgm:spPr/>
      <dgm:t>
        <a:bodyPr/>
        <a:lstStyle/>
        <a:p>
          <a:endParaRPr lang="en-US"/>
        </a:p>
      </dgm:t>
    </dgm:pt>
    <dgm:pt modelId="{E4B88582-2BEE-4C8E-B300-8A6A06A0ACC6}" type="sibTrans" cxnId="{D5723235-138F-4B27-A565-5E858395945E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D50C7479-4C1E-4A46-B844-0D51D7BD1C96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dirty="0" smtClean="0">
              <a:latin typeface="Arial Narrow" pitchFamily="34" charset="0"/>
            </a:rPr>
            <a:t>T &amp; C / POHV</a:t>
          </a:r>
          <a:endParaRPr lang="en-US" sz="1400" b="1" dirty="0">
            <a:latin typeface="Arial Narrow" pitchFamily="34" charset="0"/>
          </a:endParaRPr>
        </a:p>
      </dgm:t>
    </dgm:pt>
    <dgm:pt modelId="{5787B35F-F5D8-434D-A702-5C0EFE6A6398}" type="parTrans" cxnId="{8F3F53BB-1814-4C76-99E9-72BFB9A50CD9}">
      <dgm:prSet/>
      <dgm:spPr/>
      <dgm:t>
        <a:bodyPr/>
        <a:lstStyle/>
        <a:p>
          <a:endParaRPr lang="en-US"/>
        </a:p>
      </dgm:t>
    </dgm:pt>
    <dgm:pt modelId="{E86F2167-CF41-4B30-934D-C560A567063A}" type="sibTrans" cxnId="{8F3F53BB-1814-4C76-99E9-72BFB9A50CD9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9820BD28-FB44-4B60-8A91-5AC796EABFBF}">
      <dgm:prSet phldrT="[Text]" custT="1"/>
      <dgm:spPr>
        <a:solidFill>
          <a:srgbClr val="0033CC"/>
        </a:solidFill>
      </dgm:spPr>
      <dgm:t>
        <a:bodyPr/>
        <a:lstStyle/>
        <a:p>
          <a:r>
            <a:rPr lang="en-US" sz="1400" b="1" smtClean="0">
              <a:latin typeface="Arial Narrow" pitchFamily="34" charset="0"/>
            </a:rPr>
            <a:t>OneYear</a:t>
          </a:r>
          <a:endParaRPr lang="en-US" sz="1400" b="1" dirty="0" smtClean="0">
            <a:latin typeface="Arial Narrow" pitchFamily="34" charset="0"/>
          </a:endParaRPr>
        </a:p>
        <a:p>
          <a:r>
            <a:rPr lang="en-US" sz="1400" b="1" dirty="0" smtClean="0">
              <a:latin typeface="Arial Narrow" pitchFamily="34" charset="0"/>
            </a:rPr>
            <a:t>Guarantee</a:t>
          </a:r>
          <a:endParaRPr lang="en-US" sz="1400" b="1" dirty="0">
            <a:latin typeface="Arial Narrow" pitchFamily="34" charset="0"/>
          </a:endParaRPr>
        </a:p>
      </dgm:t>
    </dgm:pt>
    <dgm:pt modelId="{AC6FC648-8F74-42B0-90F0-22768AEFBD1E}" type="parTrans" cxnId="{BC0340AF-2924-4FD9-A4B3-E6081D7C8F7D}">
      <dgm:prSet/>
      <dgm:spPr/>
      <dgm:t>
        <a:bodyPr/>
        <a:lstStyle/>
        <a:p>
          <a:endParaRPr lang="en-US"/>
        </a:p>
      </dgm:t>
    </dgm:pt>
    <dgm:pt modelId="{26375CB8-0F00-498B-8F9D-155E97729014}" type="sibTrans" cxnId="{BC0340AF-2924-4FD9-A4B3-E6081D7C8F7D}">
      <dgm:prSet/>
      <dgm:spPr>
        <a:solidFill>
          <a:srgbClr val="0033CC"/>
        </a:solidFill>
      </dgm:spPr>
      <dgm:t>
        <a:bodyPr/>
        <a:lstStyle/>
        <a:p>
          <a:endParaRPr lang="en-US"/>
        </a:p>
      </dgm:t>
    </dgm:pt>
    <dgm:pt modelId="{8B2D3350-BC9C-4CCD-84F8-1C561108AFE1}" type="pres">
      <dgm:prSet presAssocID="{4EB37272-0F10-46F6-BFE4-EE6A79837F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38CB3A-9389-42F8-B8F0-363353BEAC5F}" type="pres">
      <dgm:prSet presAssocID="{2E49DDE3-42F5-4D08-B1A0-680247771A7C}" presName="node" presStyleLbl="node1" presStyleIdx="0" presStyleCnt="9" custScaleX="129634" custScaleY="118438" custRadScaleRad="96464" custRadScaleInc="56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DBF18-E9F4-44C9-8391-846D0B486C8C}" type="pres">
      <dgm:prSet presAssocID="{BB56AF5D-6B68-47BB-8506-94C9D5CDF278}" presName="sibTrans" presStyleLbl="sibTrans2D1" presStyleIdx="0" presStyleCnt="9"/>
      <dgm:spPr/>
      <dgm:t>
        <a:bodyPr/>
        <a:lstStyle/>
        <a:p>
          <a:endParaRPr lang="en-US"/>
        </a:p>
      </dgm:t>
    </dgm:pt>
    <dgm:pt modelId="{BCB23233-D915-4C60-915F-5611702A7FC5}" type="pres">
      <dgm:prSet presAssocID="{BB56AF5D-6B68-47BB-8506-94C9D5CDF278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1373C66E-6315-4CC2-BC1F-0CA8AA088848}" type="pres">
      <dgm:prSet presAssocID="{953E4C54-45D8-4B2D-9D20-7E59D78D1CE7}" presName="node" presStyleLbl="node1" presStyleIdx="1" presStyleCnt="9" custScaleX="129634" custScaleY="118438" custRadScaleRad="98578" custRadScaleInc="109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3246F-4736-4BB9-B469-F08F630E44E6}" type="pres">
      <dgm:prSet presAssocID="{F4EB975E-11AE-402F-B25E-01D3A2DBF8F2}" presName="sibTrans" presStyleLbl="sibTrans2D1" presStyleIdx="1" presStyleCnt="9"/>
      <dgm:spPr/>
      <dgm:t>
        <a:bodyPr/>
        <a:lstStyle/>
        <a:p>
          <a:endParaRPr lang="en-US"/>
        </a:p>
      </dgm:t>
    </dgm:pt>
    <dgm:pt modelId="{BA612BD2-8A86-41BE-B60B-D3F4039265C1}" type="pres">
      <dgm:prSet presAssocID="{F4EB975E-11AE-402F-B25E-01D3A2DBF8F2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50E0B635-EEFF-44D0-B5B8-14F17AD22435}" type="pres">
      <dgm:prSet presAssocID="{2B64AFEB-DB08-4BDF-A032-3387B36CBB1E}" presName="node" presStyleLbl="node1" presStyleIdx="2" presStyleCnt="9" custScaleX="129634" custScaleY="118438" custRadScaleRad="101341" custRadScaleInc="108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FFB3E-57E6-4E8B-8D76-3E3641FA507E}" type="pres">
      <dgm:prSet presAssocID="{EF78C73A-0F01-4EF9-A74D-7D3B686BB017}" presName="sibTrans" presStyleLbl="sibTrans2D1" presStyleIdx="2" presStyleCnt="9"/>
      <dgm:spPr/>
      <dgm:t>
        <a:bodyPr/>
        <a:lstStyle/>
        <a:p>
          <a:endParaRPr lang="en-US"/>
        </a:p>
      </dgm:t>
    </dgm:pt>
    <dgm:pt modelId="{C9DB8D6A-FA67-4805-994F-0B6CB91B064E}" type="pres">
      <dgm:prSet presAssocID="{EF78C73A-0F01-4EF9-A74D-7D3B686BB017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88A81E97-EFD5-446F-AA12-A0E398FA621B}" type="pres">
      <dgm:prSet presAssocID="{21CC1185-D391-4A6F-B930-65541BEC7981}" presName="node" presStyleLbl="node1" presStyleIdx="3" presStyleCnt="9" custScaleX="129634" custScaleY="118438" custRadScaleRad="103457" custRadScaleInc="5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151F1-8145-41BB-AFA1-0366E85F4FFC}" type="pres">
      <dgm:prSet presAssocID="{61BA98CF-B7F8-496C-B0CC-6781786FC4F8}" presName="sibTrans" presStyleLbl="sibTrans2D1" presStyleIdx="3" presStyleCnt="9"/>
      <dgm:spPr/>
      <dgm:t>
        <a:bodyPr/>
        <a:lstStyle/>
        <a:p>
          <a:endParaRPr lang="en-US"/>
        </a:p>
      </dgm:t>
    </dgm:pt>
    <dgm:pt modelId="{492E7854-2215-4EAA-8A8C-C28C49452F05}" type="pres">
      <dgm:prSet presAssocID="{61BA98CF-B7F8-496C-B0CC-6781786FC4F8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C90BA16A-FB7C-4A66-A66A-CEE6F164FCF3}" type="pres">
      <dgm:prSet presAssocID="{976E779F-57EB-4874-8537-224480AF99F7}" presName="node" presStyleLbl="node1" presStyleIdx="4" presStyleCnt="9" custScaleX="129634" custScaleY="118438" custRadScaleRad="103997" custRadScaleInc="-1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8BD21B-63A6-474B-88C8-6CA357BA4F26}" type="pres">
      <dgm:prSet presAssocID="{82B5B4DC-83A3-4BED-BD1C-47F4B642A4C8}" presName="sibTrans" presStyleLbl="sibTrans2D1" presStyleIdx="4" presStyleCnt="9"/>
      <dgm:spPr/>
      <dgm:t>
        <a:bodyPr/>
        <a:lstStyle/>
        <a:p>
          <a:endParaRPr lang="en-US"/>
        </a:p>
      </dgm:t>
    </dgm:pt>
    <dgm:pt modelId="{C3383DC1-E63D-4E6D-AC72-7DE7123C14A8}" type="pres">
      <dgm:prSet presAssocID="{82B5B4DC-83A3-4BED-BD1C-47F4B642A4C8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D995D0DE-B11B-4529-B1B0-BD06772EAE96}" type="pres">
      <dgm:prSet presAssocID="{1368E44D-D014-4436-8B80-73AFB7F8DBC3}" presName="node" presStyleLbl="node1" presStyleIdx="5" presStyleCnt="9" custScaleX="129634" custScaleY="118438" custRadScaleRad="102730" custRadScaleInc="-84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E54F7-B2BF-44EF-9FDE-34BB473E4359}" type="pres">
      <dgm:prSet presAssocID="{7A1FCA66-B9C0-40C3-A34E-FBD539DB35FC}" presName="sibTrans" presStyleLbl="sibTrans2D1" presStyleIdx="5" presStyleCnt="9"/>
      <dgm:spPr/>
      <dgm:t>
        <a:bodyPr/>
        <a:lstStyle/>
        <a:p>
          <a:endParaRPr lang="en-US"/>
        </a:p>
      </dgm:t>
    </dgm:pt>
    <dgm:pt modelId="{2BC3936B-872E-470A-8A93-A85B809327A9}" type="pres">
      <dgm:prSet presAssocID="{7A1FCA66-B9C0-40C3-A34E-FBD539DB35FC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EA8AA357-9E7D-4607-8D9A-BBE7E5C745FF}" type="pres">
      <dgm:prSet presAssocID="{CD951A60-DC71-4AA3-B35D-3DA699E41B19}" presName="node" presStyleLbl="node1" presStyleIdx="6" presStyleCnt="9" custScaleX="129634" custScaleY="118438" custRadScaleRad="100201" custRadScaleInc="-11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C1FD3B-307C-4A05-B876-A97BCA09ED89}" type="pres">
      <dgm:prSet presAssocID="{E4B88582-2BEE-4C8E-B300-8A6A06A0ACC6}" presName="sibTrans" presStyleLbl="sibTrans2D1" presStyleIdx="6" presStyleCnt="9"/>
      <dgm:spPr/>
      <dgm:t>
        <a:bodyPr/>
        <a:lstStyle/>
        <a:p>
          <a:endParaRPr lang="en-US"/>
        </a:p>
      </dgm:t>
    </dgm:pt>
    <dgm:pt modelId="{E0F9D935-7EB1-46B5-9F31-9B0CACB057ED}" type="pres">
      <dgm:prSet presAssocID="{E4B88582-2BEE-4C8E-B300-8A6A06A0ACC6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BDF018CC-80B3-4721-AEEE-ABB513BAC277}" type="pres">
      <dgm:prSet presAssocID="{D50C7479-4C1E-4A46-B844-0D51D7BD1C96}" presName="node" presStyleLbl="node1" presStyleIdx="7" presStyleCnt="9" custScaleX="129634" custScaleY="118438" custRadScaleRad="97549" custRadScaleInc="-9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C75712-6D6D-43F5-AF83-83BFCDEEF971}" type="pres">
      <dgm:prSet presAssocID="{E86F2167-CF41-4B30-934D-C560A567063A}" presName="sibTrans" presStyleLbl="sibTrans2D1" presStyleIdx="7" presStyleCnt="9"/>
      <dgm:spPr/>
      <dgm:t>
        <a:bodyPr/>
        <a:lstStyle/>
        <a:p>
          <a:endParaRPr lang="en-US"/>
        </a:p>
      </dgm:t>
    </dgm:pt>
    <dgm:pt modelId="{EE81B8C9-7EF6-4DAF-BD6A-5DE1E231A061}" type="pres">
      <dgm:prSet presAssocID="{E86F2167-CF41-4B30-934D-C560A567063A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D1821934-6837-4C17-AA07-F1261472ACA3}" type="pres">
      <dgm:prSet presAssocID="{9820BD28-FB44-4B60-8A91-5AC796EABFBF}" presName="node" presStyleLbl="node1" presStyleIdx="8" presStyleCnt="9" custScaleX="129634" custScaleY="118438" custRadScaleRad="96049" custRadScaleInc="-24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EC6CF-855C-490D-AF14-D1D81433A557}" type="pres">
      <dgm:prSet presAssocID="{26375CB8-0F00-498B-8F9D-155E97729014}" presName="sibTrans" presStyleLbl="sibTrans2D1" presStyleIdx="8" presStyleCnt="9"/>
      <dgm:spPr/>
      <dgm:t>
        <a:bodyPr/>
        <a:lstStyle/>
        <a:p>
          <a:endParaRPr lang="en-US"/>
        </a:p>
      </dgm:t>
    </dgm:pt>
    <dgm:pt modelId="{D21D935A-8C69-400B-AD4C-8D687275FB26}" type="pres">
      <dgm:prSet presAssocID="{26375CB8-0F00-498B-8F9D-155E97729014}" presName="connectorText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7CABD836-8407-4EFF-A85C-427C28B8E16F}" type="presOf" srcId="{61BA98CF-B7F8-496C-B0CC-6781786FC4F8}" destId="{492E7854-2215-4EAA-8A8C-C28C49452F05}" srcOrd="1" destOrd="0" presId="urn:microsoft.com/office/officeart/2005/8/layout/cycle2"/>
    <dgm:cxn modelId="{138C8433-ECCB-4A1B-B5DE-2C2EA67F1F5F}" type="presOf" srcId="{21CC1185-D391-4A6F-B930-65541BEC7981}" destId="{88A81E97-EFD5-446F-AA12-A0E398FA621B}" srcOrd="0" destOrd="0" presId="urn:microsoft.com/office/officeart/2005/8/layout/cycle2"/>
    <dgm:cxn modelId="{C08903C3-765F-4467-A7BF-E73AD883427F}" type="presOf" srcId="{2E49DDE3-42F5-4D08-B1A0-680247771A7C}" destId="{8538CB3A-9389-42F8-B8F0-363353BEAC5F}" srcOrd="0" destOrd="0" presId="urn:microsoft.com/office/officeart/2005/8/layout/cycle2"/>
    <dgm:cxn modelId="{25F8AF54-F9E3-4709-B130-DF77EA51BB64}" type="presOf" srcId="{EF78C73A-0F01-4EF9-A74D-7D3B686BB017}" destId="{C9DB8D6A-FA67-4805-994F-0B6CB91B064E}" srcOrd="1" destOrd="0" presId="urn:microsoft.com/office/officeart/2005/8/layout/cycle2"/>
    <dgm:cxn modelId="{5814B8E6-8C11-4D52-B93C-4AD446FCE463}" type="presOf" srcId="{26375CB8-0F00-498B-8F9D-155E97729014}" destId="{D21D935A-8C69-400B-AD4C-8D687275FB26}" srcOrd="1" destOrd="0" presId="urn:microsoft.com/office/officeart/2005/8/layout/cycle2"/>
    <dgm:cxn modelId="{D5723235-138F-4B27-A565-5E858395945E}" srcId="{4EB37272-0F10-46F6-BFE4-EE6A79837FF1}" destId="{CD951A60-DC71-4AA3-B35D-3DA699E41B19}" srcOrd="6" destOrd="0" parTransId="{303CA9B6-0111-446A-AD25-8151907A4417}" sibTransId="{E4B88582-2BEE-4C8E-B300-8A6A06A0ACC6}"/>
    <dgm:cxn modelId="{4F06FF7D-08C0-4252-9658-17D8F3A9D19B}" type="presOf" srcId="{82B5B4DC-83A3-4BED-BD1C-47F4B642A4C8}" destId="{BE8BD21B-63A6-474B-88C8-6CA357BA4F26}" srcOrd="0" destOrd="0" presId="urn:microsoft.com/office/officeart/2005/8/layout/cycle2"/>
    <dgm:cxn modelId="{7AE4B4AF-26BB-45CD-9260-15A98CB97E63}" type="presOf" srcId="{7A1FCA66-B9C0-40C3-A34E-FBD539DB35FC}" destId="{2BC3936B-872E-470A-8A93-A85B809327A9}" srcOrd="1" destOrd="0" presId="urn:microsoft.com/office/officeart/2005/8/layout/cycle2"/>
    <dgm:cxn modelId="{8F3F53BB-1814-4C76-99E9-72BFB9A50CD9}" srcId="{4EB37272-0F10-46F6-BFE4-EE6A79837FF1}" destId="{D50C7479-4C1E-4A46-B844-0D51D7BD1C96}" srcOrd="7" destOrd="0" parTransId="{5787B35F-F5D8-434D-A702-5C0EFE6A6398}" sibTransId="{E86F2167-CF41-4B30-934D-C560A567063A}"/>
    <dgm:cxn modelId="{DF9CC222-DC85-4775-BE15-1E966D92B303}" type="presOf" srcId="{E86F2167-CF41-4B30-934D-C560A567063A}" destId="{EE81B8C9-7EF6-4DAF-BD6A-5DE1E231A061}" srcOrd="1" destOrd="0" presId="urn:microsoft.com/office/officeart/2005/8/layout/cycle2"/>
    <dgm:cxn modelId="{026D788F-C20F-40AE-9F86-01595736159F}" type="presOf" srcId="{F4EB975E-11AE-402F-B25E-01D3A2DBF8F2}" destId="{0323246F-4736-4BB9-B469-F08F630E44E6}" srcOrd="0" destOrd="0" presId="urn:microsoft.com/office/officeart/2005/8/layout/cycle2"/>
    <dgm:cxn modelId="{5EF3F6D9-19A7-4E6A-821C-8CB5C5D70F84}" type="presOf" srcId="{D50C7479-4C1E-4A46-B844-0D51D7BD1C96}" destId="{BDF018CC-80B3-4721-AEEE-ABB513BAC277}" srcOrd="0" destOrd="0" presId="urn:microsoft.com/office/officeart/2005/8/layout/cycle2"/>
    <dgm:cxn modelId="{6BBB35F4-ABDD-4FA3-81CC-AF961716BB4F}" type="presOf" srcId="{EF78C73A-0F01-4EF9-A74D-7D3B686BB017}" destId="{B10FFB3E-57E6-4E8B-8D76-3E3641FA507E}" srcOrd="0" destOrd="0" presId="urn:microsoft.com/office/officeart/2005/8/layout/cycle2"/>
    <dgm:cxn modelId="{A68E350E-025B-4C3B-BD87-4647C3D3EE22}" type="presOf" srcId="{CD951A60-DC71-4AA3-B35D-3DA699E41B19}" destId="{EA8AA357-9E7D-4607-8D9A-BBE7E5C745FF}" srcOrd="0" destOrd="0" presId="urn:microsoft.com/office/officeart/2005/8/layout/cycle2"/>
    <dgm:cxn modelId="{716CCF7C-F2BB-4696-8A3B-6D620AC504C3}" type="presOf" srcId="{BB56AF5D-6B68-47BB-8506-94C9D5CDF278}" destId="{BCB23233-D915-4C60-915F-5611702A7FC5}" srcOrd="1" destOrd="0" presId="urn:microsoft.com/office/officeart/2005/8/layout/cycle2"/>
    <dgm:cxn modelId="{0C76819D-2337-49A1-B713-B5B81E0BAD99}" type="presOf" srcId="{9820BD28-FB44-4B60-8A91-5AC796EABFBF}" destId="{D1821934-6837-4C17-AA07-F1261472ACA3}" srcOrd="0" destOrd="0" presId="urn:microsoft.com/office/officeart/2005/8/layout/cycle2"/>
    <dgm:cxn modelId="{BC0340AF-2924-4FD9-A4B3-E6081D7C8F7D}" srcId="{4EB37272-0F10-46F6-BFE4-EE6A79837FF1}" destId="{9820BD28-FB44-4B60-8A91-5AC796EABFBF}" srcOrd="8" destOrd="0" parTransId="{AC6FC648-8F74-42B0-90F0-22768AEFBD1E}" sibTransId="{26375CB8-0F00-498B-8F9D-155E97729014}"/>
    <dgm:cxn modelId="{6C5CE36A-9865-44B6-A730-1A9117FC4773}" srcId="{4EB37272-0F10-46F6-BFE4-EE6A79837FF1}" destId="{1368E44D-D014-4436-8B80-73AFB7F8DBC3}" srcOrd="5" destOrd="0" parTransId="{83358D4A-A096-40FF-9744-67DCADD8C1D5}" sibTransId="{7A1FCA66-B9C0-40C3-A34E-FBD539DB35FC}"/>
    <dgm:cxn modelId="{2BAEE1F2-DA81-4391-B31A-304FB136D9FD}" type="presOf" srcId="{61BA98CF-B7F8-496C-B0CC-6781786FC4F8}" destId="{266151F1-8145-41BB-AFA1-0366E85F4FFC}" srcOrd="0" destOrd="0" presId="urn:microsoft.com/office/officeart/2005/8/layout/cycle2"/>
    <dgm:cxn modelId="{B9A27F1A-B553-462D-B507-55D95475CFB4}" srcId="{4EB37272-0F10-46F6-BFE4-EE6A79837FF1}" destId="{2E49DDE3-42F5-4D08-B1A0-680247771A7C}" srcOrd="0" destOrd="0" parTransId="{F62C1FCD-86C4-4B2A-8709-1C66E5B5031B}" sibTransId="{BB56AF5D-6B68-47BB-8506-94C9D5CDF278}"/>
    <dgm:cxn modelId="{3B99EDE9-74F2-4A36-9317-98262E87DFE9}" srcId="{4EB37272-0F10-46F6-BFE4-EE6A79837FF1}" destId="{21CC1185-D391-4A6F-B930-65541BEC7981}" srcOrd="3" destOrd="0" parTransId="{58186D1B-1F4E-4180-85BB-4E776F48640C}" sibTransId="{61BA98CF-B7F8-496C-B0CC-6781786FC4F8}"/>
    <dgm:cxn modelId="{AC7D38F2-C7CA-4EB7-8544-432E97EC25FA}" type="presOf" srcId="{953E4C54-45D8-4B2D-9D20-7E59D78D1CE7}" destId="{1373C66E-6315-4CC2-BC1F-0CA8AA088848}" srcOrd="0" destOrd="0" presId="urn:microsoft.com/office/officeart/2005/8/layout/cycle2"/>
    <dgm:cxn modelId="{C714E3EB-30E9-4290-83CF-5AB5AA551E29}" type="presOf" srcId="{E86F2167-CF41-4B30-934D-C560A567063A}" destId="{7AC75712-6D6D-43F5-AF83-83BFCDEEF971}" srcOrd="0" destOrd="0" presId="urn:microsoft.com/office/officeart/2005/8/layout/cycle2"/>
    <dgm:cxn modelId="{5EB75F76-CA95-432C-8DBB-DC0D8C98A43C}" srcId="{4EB37272-0F10-46F6-BFE4-EE6A79837FF1}" destId="{2B64AFEB-DB08-4BDF-A032-3387B36CBB1E}" srcOrd="2" destOrd="0" parTransId="{57A9D02D-00D0-4222-8DB2-B8180BD3BB4D}" sibTransId="{EF78C73A-0F01-4EF9-A74D-7D3B686BB017}"/>
    <dgm:cxn modelId="{52E0AE18-3C5A-421B-9D1E-BDE7E4E6A8FC}" type="presOf" srcId="{82B5B4DC-83A3-4BED-BD1C-47F4B642A4C8}" destId="{C3383DC1-E63D-4E6D-AC72-7DE7123C14A8}" srcOrd="1" destOrd="0" presId="urn:microsoft.com/office/officeart/2005/8/layout/cycle2"/>
    <dgm:cxn modelId="{E4DF66EB-20EA-4C50-9EB4-0E8618E33E9F}" type="presOf" srcId="{26375CB8-0F00-498B-8F9D-155E97729014}" destId="{C0FEC6CF-855C-490D-AF14-D1D81433A557}" srcOrd="0" destOrd="0" presId="urn:microsoft.com/office/officeart/2005/8/layout/cycle2"/>
    <dgm:cxn modelId="{C51EE31D-9C1D-460B-840B-69279FE7B13D}" type="presOf" srcId="{2B64AFEB-DB08-4BDF-A032-3387B36CBB1E}" destId="{50E0B635-EEFF-44D0-B5B8-14F17AD22435}" srcOrd="0" destOrd="0" presId="urn:microsoft.com/office/officeart/2005/8/layout/cycle2"/>
    <dgm:cxn modelId="{33FF702A-C44C-4723-8AC7-C2A5C70F78F2}" type="presOf" srcId="{1368E44D-D014-4436-8B80-73AFB7F8DBC3}" destId="{D995D0DE-B11B-4529-B1B0-BD06772EAE96}" srcOrd="0" destOrd="0" presId="urn:microsoft.com/office/officeart/2005/8/layout/cycle2"/>
    <dgm:cxn modelId="{FE0D8BE5-6659-4BA4-987B-EFAC3007ABD4}" srcId="{4EB37272-0F10-46F6-BFE4-EE6A79837FF1}" destId="{953E4C54-45D8-4B2D-9D20-7E59D78D1CE7}" srcOrd="1" destOrd="0" parTransId="{DFF763AD-6903-4E57-849C-3A9D00467F1A}" sibTransId="{F4EB975E-11AE-402F-B25E-01D3A2DBF8F2}"/>
    <dgm:cxn modelId="{098AA787-EF86-4E41-9269-3B3A2ABCA0CE}" type="presOf" srcId="{E4B88582-2BEE-4C8E-B300-8A6A06A0ACC6}" destId="{A7C1FD3B-307C-4A05-B876-A97BCA09ED89}" srcOrd="0" destOrd="0" presId="urn:microsoft.com/office/officeart/2005/8/layout/cycle2"/>
    <dgm:cxn modelId="{7CF53511-E9A2-447E-9335-DF191A32EF66}" srcId="{4EB37272-0F10-46F6-BFE4-EE6A79837FF1}" destId="{976E779F-57EB-4874-8537-224480AF99F7}" srcOrd="4" destOrd="0" parTransId="{F2DB1A60-F789-4344-AC51-C8BFAF572551}" sibTransId="{82B5B4DC-83A3-4BED-BD1C-47F4B642A4C8}"/>
    <dgm:cxn modelId="{2A84A2B6-1C49-43F3-9B03-39FDEDFFF891}" type="presOf" srcId="{E4B88582-2BEE-4C8E-B300-8A6A06A0ACC6}" destId="{E0F9D935-7EB1-46B5-9F31-9B0CACB057ED}" srcOrd="1" destOrd="0" presId="urn:microsoft.com/office/officeart/2005/8/layout/cycle2"/>
    <dgm:cxn modelId="{B4A3D52F-5E49-43D0-A701-202EBA529746}" type="presOf" srcId="{4EB37272-0F10-46F6-BFE4-EE6A79837FF1}" destId="{8B2D3350-BC9C-4CCD-84F8-1C561108AFE1}" srcOrd="0" destOrd="0" presId="urn:microsoft.com/office/officeart/2005/8/layout/cycle2"/>
    <dgm:cxn modelId="{544B1430-0173-4A67-B4D3-B04395C54C82}" type="presOf" srcId="{7A1FCA66-B9C0-40C3-A34E-FBD539DB35FC}" destId="{34EE54F7-B2BF-44EF-9FDE-34BB473E4359}" srcOrd="0" destOrd="0" presId="urn:microsoft.com/office/officeart/2005/8/layout/cycle2"/>
    <dgm:cxn modelId="{3111D97A-88FF-4FEC-A6C8-8C6F0F98C587}" type="presOf" srcId="{F4EB975E-11AE-402F-B25E-01D3A2DBF8F2}" destId="{BA612BD2-8A86-41BE-B60B-D3F4039265C1}" srcOrd="1" destOrd="0" presId="urn:microsoft.com/office/officeart/2005/8/layout/cycle2"/>
    <dgm:cxn modelId="{1945C298-3AD8-4362-AB2B-BE71A134F188}" type="presOf" srcId="{BB56AF5D-6B68-47BB-8506-94C9D5CDF278}" destId="{41DDBF18-E9F4-44C9-8391-846D0B486C8C}" srcOrd="0" destOrd="0" presId="urn:microsoft.com/office/officeart/2005/8/layout/cycle2"/>
    <dgm:cxn modelId="{A2114497-55A2-40BE-B07B-2525703F1E01}" type="presOf" srcId="{976E779F-57EB-4874-8537-224480AF99F7}" destId="{C90BA16A-FB7C-4A66-A66A-CEE6F164FCF3}" srcOrd="0" destOrd="0" presId="urn:microsoft.com/office/officeart/2005/8/layout/cycle2"/>
    <dgm:cxn modelId="{A1599790-AA19-4208-B865-D02EF7531407}" type="presParOf" srcId="{8B2D3350-BC9C-4CCD-84F8-1C561108AFE1}" destId="{8538CB3A-9389-42F8-B8F0-363353BEAC5F}" srcOrd="0" destOrd="0" presId="urn:microsoft.com/office/officeart/2005/8/layout/cycle2"/>
    <dgm:cxn modelId="{D6C2BB51-8464-4B88-B28D-61B7C6F3A438}" type="presParOf" srcId="{8B2D3350-BC9C-4CCD-84F8-1C561108AFE1}" destId="{41DDBF18-E9F4-44C9-8391-846D0B486C8C}" srcOrd="1" destOrd="0" presId="urn:microsoft.com/office/officeart/2005/8/layout/cycle2"/>
    <dgm:cxn modelId="{7418014F-335A-4564-933A-81BCC04060BC}" type="presParOf" srcId="{41DDBF18-E9F4-44C9-8391-846D0B486C8C}" destId="{BCB23233-D915-4C60-915F-5611702A7FC5}" srcOrd="0" destOrd="0" presId="urn:microsoft.com/office/officeart/2005/8/layout/cycle2"/>
    <dgm:cxn modelId="{E3B77207-E1AD-4B0C-9613-5AB0DF61A144}" type="presParOf" srcId="{8B2D3350-BC9C-4CCD-84F8-1C561108AFE1}" destId="{1373C66E-6315-4CC2-BC1F-0CA8AA088848}" srcOrd="2" destOrd="0" presId="urn:microsoft.com/office/officeart/2005/8/layout/cycle2"/>
    <dgm:cxn modelId="{1E54657A-48B7-4EC1-961E-0E84E3DFCE0F}" type="presParOf" srcId="{8B2D3350-BC9C-4CCD-84F8-1C561108AFE1}" destId="{0323246F-4736-4BB9-B469-F08F630E44E6}" srcOrd="3" destOrd="0" presId="urn:microsoft.com/office/officeart/2005/8/layout/cycle2"/>
    <dgm:cxn modelId="{07057994-CAAE-45F6-9C3A-05C2AF7C0FCC}" type="presParOf" srcId="{0323246F-4736-4BB9-B469-F08F630E44E6}" destId="{BA612BD2-8A86-41BE-B60B-D3F4039265C1}" srcOrd="0" destOrd="0" presId="urn:microsoft.com/office/officeart/2005/8/layout/cycle2"/>
    <dgm:cxn modelId="{657F18D1-9B14-49EA-BA9D-ACB4A0D03790}" type="presParOf" srcId="{8B2D3350-BC9C-4CCD-84F8-1C561108AFE1}" destId="{50E0B635-EEFF-44D0-B5B8-14F17AD22435}" srcOrd="4" destOrd="0" presId="urn:microsoft.com/office/officeart/2005/8/layout/cycle2"/>
    <dgm:cxn modelId="{19721127-F93C-487E-ADCC-89563996435E}" type="presParOf" srcId="{8B2D3350-BC9C-4CCD-84F8-1C561108AFE1}" destId="{B10FFB3E-57E6-4E8B-8D76-3E3641FA507E}" srcOrd="5" destOrd="0" presId="urn:microsoft.com/office/officeart/2005/8/layout/cycle2"/>
    <dgm:cxn modelId="{6DEAA3D7-901F-44EC-A15F-9BC60C00883F}" type="presParOf" srcId="{B10FFB3E-57E6-4E8B-8D76-3E3641FA507E}" destId="{C9DB8D6A-FA67-4805-994F-0B6CB91B064E}" srcOrd="0" destOrd="0" presId="urn:microsoft.com/office/officeart/2005/8/layout/cycle2"/>
    <dgm:cxn modelId="{A5C8D676-B2E6-4296-9C17-FD75F1907939}" type="presParOf" srcId="{8B2D3350-BC9C-4CCD-84F8-1C561108AFE1}" destId="{88A81E97-EFD5-446F-AA12-A0E398FA621B}" srcOrd="6" destOrd="0" presId="urn:microsoft.com/office/officeart/2005/8/layout/cycle2"/>
    <dgm:cxn modelId="{AF4F147F-8D9D-4C66-8E9C-5384E8009E7D}" type="presParOf" srcId="{8B2D3350-BC9C-4CCD-84F8-1C561108AFE1}" destId="{266151F1-8145-41BB-AFA1-0366E85F4FFC}" srcOrd="7" destOrd="0" presId="urn:microsoft.com/office/officeart/2005/8/layout/cycle2"/>
    <dgm:cxn modelId="{0FBC3B35-B8C8-4083-9807-0D1BCC1FE2A3}" type="presParOf" srcId="{266151F1-8145-41BB-AFA1-0366E85F4FFC}" destId="{492E7854-2215-4EAA-8A8C-C28C49452F05}" srcOrd="0" destOrd="0" presId="urn:microsoft.com/office/officeart/2005/8/layout/cycle2"/>
    <dgm:cxn modelId="{5BE83A75-4BBA-4D3A-8A8D-EA6FDF8DA4BB}" type="presParOf" srcId="{8B2D3350-BC9C-4CCD-84F8-1C561108AFE1}" destId="{C90BA16A-FB7C-4A66-A66A-CEE6F164FCF3}" srcOrd="8" destOrd="0" presId="urn:microsoft.com/office/officeart/2005/8/layout/cycle2"/>
    <dgm:cxn modelId="{4993DF27-803F-47A8-9777-439D32A4BF8A}" type="presParOf" srcId="{8B2D3350-BC9C-4CCD-84F8-1C561108AFE1}" destId="{BE8BD21B-63A6-474B-88C8-6CA357BA4F26}" srcOrd="9" destOrd="0" presId="urn:microsoft.com/office/officeart/2005/8/layout/cycle2"/>
    <dgm:cxn modelId="{1BDC3832-0532-4406-BDE8-35C08E48901D}" type="presParOf" srcId="{BE8BD21B-63A6-474B-88C8-6CA357BA4F26}" destId="{C3383DC1-E63D-4E6D-AC72-7DE7123C14A8}" srcOrd="0" destOrd="0" presId="urn:microsoft.com/office/officeart/2005/8/layout/cycle2"/>
    <dgm:cxn modelId="{3730DAAC-92D0-40A8-AF8F-44C274059AC4}" type="presParOf" srcId="{8B2D3350-BC9C-4CCD-84F8-1C561108AFE1}" destId="{D995D0DE-B11B-4529-B1B0-BD06772EAE96}" srcOrd="10" destOrd="0" presId="urn:microsoft.com/office/officeart/2005/8/layout/cycle2"/>
    <dgm:cxn modelId="{6CD2154F-8F7C-4CF2-87B5-2FA0CB09732C}" type="presParOf" srcId="{8B2D3350-BC9C-4CCD-84F8-1C561108AFE1}" destId="{34EE54F7-B2BF-44EF-9FDE-34BB473E4359}" srcOrd="11" destOrd="0" presId="urn:microsoft.com/office/officeart/2005/8/layout/cycle2"/>
    <dgm:cxn modelId="{DF06A412-91E7-4CFC-9EFA-696E81ABFA64}" type="presParOf" srcId="{34EE54F7-B2BF-44EF-9FDE-34BB473E4359}" destId="{2BC3936B-872E-470A-8A93-A85B809327A9}" srcOrd="0" destOrd="0" presId="urn:microsoft.com/office/officeart/2005/8/layout/cycle2"/>
    <dgm:cxn modelId="{8765387D-BAFD-47D9-8D9B-9F28D8A97EEF}" type="presParOf" srcId="{8B2D3350-BC9C-4CCD-84F8-1C561108AFE1}" destId="{EA8AA357-9E7D-4607-8D9A-BBE7E5C745FF}" srcOrd="12" destOrd="0" presId="urn:microsoft.com/office/officeart/2005/8/layout/cycle2"/>
    <dgm:cxn modelId="{4C7CA2BD-9D1F-4A6C-B504-46FD74211C92}" type="presParOf" srcId="{8B2D3350-BC9C-4CCD-84F8-1C561108AFE1}" destId="{A7C1FD3B-307C-4A05-B876-A97BCA09ED89}" srcOrd="13" destOrd="0" presId="urn:microsoft.com/office/officeart/2005/8/layout/cycle2"/>
    <dgm:cxn modelId="{7B723F1F-FA4D-4D2C-BD56-3009F29E1A34}" type="presParOf" srcId="{A7C1FD3B-307C-4A05-B876-A97BCA09ED89}" destId="{E0F9D935-7EB1-46B5-9F31-9B0CACB057ED}" srcOrd="0" destOrd="0" presId="urn:microsoft.com/office/officeart/2005/8/layout/cycle2"/>
    <dgm:cxn modelId="{B22C21F6-20D9-459A-910B-B1411B22C2D2}" type="presParOf" srcId="{8B2D3350-BC9C-4CCD-84F8-1C561108AFE1}" destId="{BDF018CC-80B3-4721-AEEE-ABB513BAC277}" srcOrd="14" destOrd="0" presId="urn:microsoft.com/office/officeart/2005/8/layout/cycle2"/>
    <dgm:cxn modelId="{B8743E65-16C7-4730-AC28-79D109AD1225}" type="presParOf" srcId="{8B2D3350-BC9C-4CCD-84F8-1C561108AFE1}" destId="{7AC75712-6D6D-43F5-AF83-83BFCDEEF971}" srcOrd="15" destOrd="0" presId="urn:microsoft.com/office/officeart/2005/8/layout/cycle2"/>
    <dgm:cxn modelId="{FBAC0B35-E290-4A2F-9BF4-99D54361D3CB}" type="presParOf" srcId="{7AC75712-6D6D-43F5-AF83-83BFCDEEF971}" destId="{EE81B8C9-7EF6-4DAF-BD6A-5DE1E231A061}" srcOrd="0" destOrd="0" presId="urn:microsoft.com/office/officeart/2005/8/layout/cycle2"/>
    <dgm:cxn modelId="{9EA07146-CE2C-493C-B2E3-1BE941CFB257}" type="presParOf" srcId="{8B2D3350-BC9C-4CCD-84F8-1C561108AFE1}" destId="{D1821934-6837-4C17-AA07-F1261472ACA3}" srcOrd="16" destOrd="0" presId="urn:microsoft.com/office/officeart/2005/8/layout/cycle2"/>
    <dgm:cxn modelId="{A1FDF8E9-C234-4F35-9523-0A91E2B19056}" type="presParOf" srcId="{8B2D3350-BC9C-4CCD-84F8-1C561108AFE1}" destId="{C0FEC6CF-855C-490D-AF14-D1D81433A557}" srcOrd="17" destOrd="0" presId="urn:microsoft.com/office/officeart/2005/8/layout/cycle2"/>
    <dgm:cxn modelId="{C13ED2AD-AB26-46F5-A94C-E5D4D11DCA5D}" type="presParOf" srcId="{C0FEC6CF-855C-490D-AF14-D1D81433A557}" destId="{D21D935A-8C69-400B-AD4C-8D687275FB26}" srcOrd="0" destOrd="0" presId="urn:microsoft.com/office/officeart/2005/8/layout/cycle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F1F1CE-0995-4ED5-BE0B-65EFBBE545A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03BA69-0D78-4805-88EB-EC7666196ED6}">
      <dgm:prSet phldrT="[Text]" custT="1"/>
      <dgm:spPr/>
      <dgm:t>
        <a:bodyPr/>
        <a:lstStyle/>
        <a:p>
          <a:pPr algn="ctr"/>
          <a:r>
            <a:rPr lang="en-US" sz="2000" b="1" dirty="0" smtClean="0">
              <a:solidFill>
                <a:srgbClr val="FF0000"/>
              </a:solidFill>
            </a:rPr>
            <a:t>Pilot</a:t>
          </a:r>
        </a:p>
        <a:p>
          <a:pPr algn="ctr"/>
          <a:r>
            <a: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rPr>
            <a:t>In few places</a:t>
          </a:r>
        </a:p>
        <a:p>
          <a:pPr algn="ctr"/>
          <a:r>
            <a: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rPr>
            <a:t>Lessons learned (1996-2003, 5 districts)</a:t>
          </a:r>
          <a:endParaRPr lang="en-US" sz="2000" dirty="0">
            <a:solidFill>
              <a:schemeClr val="bg1"/>
            </a:solidFill>
          </a:endParaRPr>
        </a:p>
      </dgm:t>
    </dgm:pt>
    <dgm:pt modelId="{DCA90404-4FEB-47E3-8BEB-8117E6D5299E}" type="parTrans" cxnId="{20FC3D31-7193-4D70-BBEC-2027A3A55EE7}">
      <dgm:prSet/>
      <dgm:spPr/>
      <dgm:t>
        <a:bodyPr/>
        <a:lstStyle/>
        <a:p>
          <a:endParaRPr lang="en-US"/>
        </a:p>
      </dgm:t>
    </dgm:pt>
    <dgm:pt modelId="{8C1F9A35-31C2-40F9-A816-C33FB6C39954}" type="sibTrans" cxnId="{20FC3D31-7193-4D70-BBEC-2027A3A55EE7}">
      <dgm:prSet/>
      <dgm:spPr/>
      <dgm:t>
        <a:bodyPr/>
        <a:lstStyle/>
        <a:p>
          <a:endParaRPr lang="en-US"/>
        </a:p>
      </dgm:t>
    </dgm:pt>
    <dgm:pt modelId="{41A7DFB4-621C-4049-8CC4-AF5ACA00D8CF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0000"/>
              </a:solidFill>
            </a:rPr>
            <a:t>Expansion</a:t>
          </a:r>
        </a:p>
        <a:p>
          <a:r>
            <a:rPr lang="en-US" sz="2000" dirty="0" smtClean="0"/>
            <a:t>Based on lessons learned expansion in 2003-2007</a:t>
          </a:r>
        </a:p>
        <a:p>
          <a:r>
            <a:rPr lang="en-US" sz="2000" dirty="0" smtClean="0"/>
            <a:t>25 districts</a:t>
          </a:r>
          <a:endParaRPr lang="en-US" sz="2000" dirty="0"/>
        </a:p>
      </dgm:t>
    </dgm:pt>
    <dgm:pt modelId="{1DF9ED4D-6EDC-4C2E-AB0B-4E97541D274F}" type="parTrans" cxnId="{B67BB2A5-45E6-4D47-A7A7-84D31B1A3EF6}">
      <dgm:prSet/>
      <dgm:spPr/>
      <dgm:t>
        <a:bodyPr/>
        <a:lstStyle/>
        <a:p>
          <a:endParaRPr lang="en-US"/>
        </a:p>
      </dgm:t>
    </dgm:pt>
    <dgm:pt modelId="{A35FA286-8BFB-4BDC-8A32-D304E4B96270}" type="sibTrans" cxnId="{B67BB2A5-45E6-4D47-A7A7-84D31B1A3EF6}">
      <dgm:prSet/>
      <dgm:spPr/>
      <dgm:t>
        <a:bodyPr/>
        <a:lstStyle/>
        <a:p>
          <a:endParaRPr lang="en-US"/>
        </a:p>
      </dgm:t>
    </dgm:pt>
    <dgm:pt modelId="{35822B10-E537-4CA8-8BB7-3F79C3CFA59D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0000"/>
              </a:solidFill>
            </a:rPr>
            <a:t>Replication</a:t>
          </a:r>
        </a:p>
        <a:p>
          <a:r>
            <a:rPr lang="en-US" sz="2000" dirty="0" smtClean="0"/>
            <a:t>In other districts and region and neighboring countries</a:t>
          </a:r>
          <a:endParaRPr lang="en-US" sz="2000" dirty="0"/>
        </a:p>
      </dgm:t>
    </dgm:pt>
    <dgm:pt modelId="{80EB7F2B-D81F-42D4-AE6F-313D69F013AB}" type="parTrans" cxnId="{2E543B8F-940C-48FC-90A0-773BEC6B23C4}">
      <dgm:prSet/>
      <dgm:spPr/>
      <dgm:t>
        <a:bodyPr/>
        <a:lstStyle/>
        <a:p>
          <a:endParaRPr lang="en-US"/>
        </a:p>
      </dgm:t>
    </dgm:pt>
    <dgm:pt modelId="{487E9559-560A-431D-AC51-90CFBE05992A}" type="sibTrans" cxnId="{2E543B8F-940C-48FC-90A0-773BEC6B23C4}">
      <dgm:prSet/>
      <dgm:spPr/>
      <dgm:t>
        <a:bodyPr/>
        <a:lstStyle/>
        <a:p>
          <a:endParaRPr lang="en-US"/>
        </a:p>
      </dgm:t>
    </dgm:pt>
    <dgm:pt modelId="{20C21CEB-F4E0-42FD-99CF-160929E9F334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0000"/>
              </a:solidFill>
            </a:rPr>
            <a:t>Mainstreaming</a:t>
          </a:r>
        </a:p>
        <a:p>
          <a:r>
            <a:rPr lang="en-US" sz="2000" dirty="0" smtClean="0"/>
            <a:t>Policy formulation, government commitment</a:t>
          </a:r>
        </a:p>
        <a:p>
          <a:r>
            <a:rPr lang="en-US" sz="2000" dirty="0" smtClean="0"/>
            <a:t>(2006 RE policy) </a:t>
          </a:r>
          <a:endParaRPr lang="en-US" sz="2000" dirty="0"/>
        </a:p>
      </dgm:t>
    </dgm:pt>
    <dgm:pt modelId="{3C17C92D-2615-4761-84CB-689E9A18DE75}" type="parTrans" cxnId="{8C18C061-0E1C-4937-9E71-642F9EC4BFF3}">
      <dgm:prSet/>
      <dgm:spPr/>
      <dgm:t>
        <a:bodyPr/>
        <a:lstStyle/>
        <a:p>
          <a:endParaRPr lang="en-US"/>
        </a:p>
      </dgm:t>
    </dgm:pt>
    <dgm:pt modelId="{E717A408-C7B6-4AA0-B053-B9680E270259}" type="sibTrans" cxnId="{8C18C061-0E1C-4937-9E71-642F9EC4BFF3}">
      <dgm:prSet/>
      <dgm:spPr/>
      <dgm:t>
        <a:bodyPr/>
        <a:lstStyle/>
        <a:p>
          <a:endParaRPr lang="en-US"/>
        </a:p>
      </dgm:t>
    </dgm:pt>
    <dgm:pt modelId="{6F5545A5-CB36-42C4-BFA7-A1F93FF60FF8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0000"/>
              </a:solidFill>
            </a:rPr>
            <a:t>Up-scaling</a:t>
          </a:r>
          <a:endParaRPr lang="en-US" sz="2000" b="1" dirty="0">
            <a:solidFill>
              <a:srgbClr val="FF0000"/>
            </a:solidFill>
          </a:endParaRPr>
        </a:p>
      </dgm:t>
    </dgm:pt>
    <dgm:pt modelId="{9CA28D1C-579F-4B5C-9A2A-416983BCAEE0}" type="parTrans" cxnId="{E068E964-6522-4DAA-91D5-FD15B91957AD}">
      <dgm:prSet/>
      <dgm:spPr/>
      <dgm:t>
        <a:bodyPr/>
        <a:lstStyle/>
        <a:p>
          <a:endParaRPr lang="en-US"/>
        </a:p>
      </dgm:t>
    </dgm:pt>
    <dgm:pt modelId="{67CCAB4E-8A7B-459C-8FA2-A63580F0E8C3}" type="sibTrans" cxnId="{E068E964-6522-4DAA-91D5-FD15B91957AD}">
      <dgm:prSet/>
      <dgm:spPr/>
      <dgm:t>
        <a:bodyPr/>
        <a:lstStyle/>
        <a:p>
          <a:endParaRPr lang="en-US"/>
        </a:p>
      </dgm:t>
    </dgm:pt>
    <dgm:pt modelId="{A39D679F-6F13-4548-B937-8258ABE046EC}" type="pres">
      <dgm:prSet presAssocID="{5AF1F1CE-0995-4ED5-BE0B-65EFBBE545A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C67509-0CA0-4F21-94A3-2D617FC7CDC8}" type="pres">
      <dgm:prSet presAssocID="{5AF1F1CE-0995-4ED5-BE0B-65EFBBE545AF}" presName="arrow" presStyleLbl="bgShp" presStyleIdx="0" presStyleCnt="1" custScaleX="117647"/>
      <dgm:spPr/>
    </dgm:pt>
    <dgm:pt modelId="{5B060EB0-2A00-4B57-A9BA-67EDECCB07AE}" type="pres">
      <dgm:prSet presAssocID="{5AF1F1CE-0995-4ED5-BE0B-65EFBBE545AF}" presName="linearProcess" presStyleCnt="0"/>
      <dgm:spPr/>
    </dgm:pt>
    <dgm:pt modelId="{4D9FD979-62D4-455E-8B1F-01148BC31C87}" type="pres">
      <dgm:prSet presAssocID="{BA03BA69-0D78-4805-88EB-EC7666196ED6}" presName="textNode" presStyleLbl="node1" presStyleIdx="0" presStyleCnt="5" custScaleX="182935" custScaleY="125740" custLinFactNeighborX="-4217" custLinFactNeighborY="-7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750F0-BA12-44EF-B61C-517B27FAC405}" type="pres">
      <dgm:prSet presAssocID="{8C1F9A35-31C2-40F9-A816-C33FB6C39954}" presName="sibTrans" presStyleCnt="0"/>
      <dgm:spPr/>
    </dgm:pt>
    <dgm:pt modelId="{40371048-EDCE-403E-A3C2-665C55105564}" type="pres">
      <dgm:prSet presAssocID="{41A7DFB4-621C-4049-8CC4-AF5ACA00D8CF}" presName="textNode" presStyleLbl="node1" presStyleIdx="1" presStyleCnt="5" custScaleX="221809" custScaleY="126344" custLinFactNeighborX="-52556" custLinFactNeighborY="2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8A644-9709-4564-9EB7-2A1F99F80CCA}" type="pres">
      <dgm:prSet presAssocID="{A35FA286-8BFB-4BDC-8A32-D304E4B96270}" presName="sibTrans" presStyleCnt="0"/>
      <dgm:spPr/>
    </dgm:pt>
    <dgm:pt modelId="{58A9F46B-25DB-4E05-A8D5-56C611DA18D6}" type="pres">
      <dgm:prSet presAssocID="{35822B10-E537-4CA8-8BB7-3F79C3CFA59D}" presName="textNode" presStyleLbl="node1" presStyleIdx="2" presStyleCnt="5" custScaleX="238787" custScaleY="122634" custLinFactX="190319" custLinFactNeighborX="200000" custLinFactNeighborY="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B3AD5C-D1FF-4465-B58D-9CBE6AD7B6FF}" type="pres">
      <dgm:prSet presAssocID="{487E9559-560A-431D-AC51-90CFBE05992A}" presName="sibTrans" presStyleCnt="0"/>
      <dgm:spPr/>
    </dgm:pt>
    <dgm:pt modelId="{26687EC1-DD5E-4749-A3AA-6F3C3CA11B77}" type="pres">
      <dgm:prSet presAssocID="{20C21CEB-F4E0-42FD-99CF-160929E9F334}" presName="textNode" presStyleLbl="node1" presStyleIdx="3" presStyleCnt="5" custScaleX="222740" custScaleY="126770" custLinFactX="-219672" custLinFactNeighborX="-300000" custLinFactNeighborY="25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9E4EC-8DC5-44BA-AD82-E5BC8541B6AD}" type="pres">
      <dgm:prSet presAssocID="{E717A408-C7B6-4AA0-B053-B9680E270259}" presName="sibTrans" presStyleCnt="0"/>
      <dgm:spPr/>
    </dgm:pt>
    <dgm:pt modelId="{E88CB7F5-818E-4305-9ECB-FF98EB013962}" type="pres">
      <dgm:prSet presAssocID="{6F5545A5-CB36-42C4-BFA7-A1F93FF60FF8}" presName="textNode" presStyleLbl="node1" presStyleIdx="4" presStyleCnt="5" custLinFactNeighborX="-92561" custLinFactNeighborY="-33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18C061-0E1C-4937-9E71-642F9EC4BFF3}" srcId="{5AF1F1CE-0995-4ED5-BE0B-65EFBBE545AF}" destId="{20C21CEB-F4E0-42FD-99CF-160929E9F334}" srcOrd="3" destOrd="0" parTransId="{3C17C92D-2615-4761-84CB-689E9A18DE75}" sibTransId="{E717A408-C7B6-4AA0-B053-B9680E270259}"/>
    <dgm:cxn modelId="{C9A88DE5-2519-416E-A81F-0365133D9EC6}" type="presOf" srcId="{BA03BA69-0D78-4805-88EB-EC7666196ED6}" destId="{4D9FD979-62D4-455E-8B1F-01148BC31C87}" srcOrd="0" destOrd="0" presId="urn:microsoft.com/office/officeart/2005/8/layout/hProcess9"/>
    <dgm:cxn modelId="{AEC98E84-5A8C-4464-8DF2-C192DAE6E685}" type="presOf" srcId="{41A7DFB4-621C-4049-8CC4-AF5ACA00D8CF}" destId="{40371048-EDCE-403E-A3C2-665C55105564}" srcOrd="0" destOrd="0" presId="urn:microsoft.com/office/officeart/2005/8/layout/hProcess9"/>
    <dgm:cxn modelId="{B67BB2A5-45E6-4D47-A7A7-84D31B1A3EF6}" srcId="{5AF1F1CE-0995-4ED5-BE0B-65EFBBE545AF}" destId="{41A7DFB4-621C-4049-8CC4-AF5ACA00D8CF}" srcOrd="1" destOrd="0" parTransId="{1DF9ED4D-6EDC-4C2E-AB0B-4E97541D274F}" sibTransId="{A35FA286-8BFB-4BDC-8A32-D304E4B96270}"/>
    <dgm:cxn modelId="{20FC3D31-7193-4D70-BBEC-2027A3A55EE7}" srcId="{5AF1F1CE-0995-4ED5-BE0B-65EFBBE545AF}" destId="{BA03BA69-0D78-4805-88EB-EC7666196ED6}" srcOrd="0" destOrd="0" parTransId="{DCA90404-4FEB-47E3-8BEB-8117E6D5299E}" sibTransId="{8C1F9A35-31C2-40F9-A816-C33FB6C39954}"/>
    <dgm:cxn modelId="{E068E964-6522-4DAA-91D5-FD15B91957AD}" srcId="{5AF1F1CE-0995-4ED5-BE0B-65EFBBE545AF}" destId="{6F5545A5-CB36-42C4-BFA7-A1F93FF60FF8}" srcOrd="4" destOrd="0" parTransId="{9CA28D1C-579F-4B5C-9A2A-416983BCAEE0}" sibTransId="{67CCAB4E-8A7B-459C-8FA2-A63580F0E8C3}"/>
    <dgm:cxn modelId="{E7CC3D66-F6AC-427C-B82D-02A8F81781D6}" type="presOf" srcId="{20C21CEB-F4E0-42FD-99CF-160929E9F334}" destId="{26687EC1-DD5E-4749-A3AA-6F3C3CA11B77}" srcOrd="0" destOrd="0" presId="urn:microsoft.com/office/officeart/2005/8/layout/hProcess9"/>
    <dgm:cxn modelId="{2E543B8F-940C-48FC-90A0-773BEC6B23C4}" srcId="{5AF1F1CE-0995-4ED5-BE0B-65EFBBE545AF}" destId="{35822B10-E537-4CA8-8BB7-3F79C3CFA59D}" srcOrd="2" destOrd="0" parTransId="{80EB7F2B-D81F-42D4-AE6F-313D69F013AB}" sibTransId="{487E9559-560A-431D-AC51-90CFBE05992A}"/>
    <dgm:cxn modelId="{7BE22434-C92E-4C17-B426-F1B209266F19}" type="presOf" srcId="{6F5545A5-CB36-42C4-BFA7-A1F93FF60FF8}" destId="{E88CB7F5-818E-4305-9ECB-FF98EB013962}" srcOrd="0" destOrd="0" presId="urn:microsoft.com/office/officeart/2005/8/layout/hProcess9"/>
    <dgm:cxn modelId="{B1289571-C944-449E-AE1F-DF5408ED3D81}" type="presOf" srcId="{35822B10-E537-4CA8-8BB7-3F79C3CFA59D}" destId="{58A9F46B-25DB-4E05-A8D5-56C611DA18D6}" srcOrd="0" destOrd="0" presId="urn:microsoft.com/office/officeart/2005/8/layout/hProcess9"/>
    <dgm:cxn modelId="{EEB065DA-F08A-497D-976A-F3365705AFF7}" type="presOf" srcId="{5AF1F1CE-0995-4ED5-BE0B-65EFBBE545AF}" destId="{A39D679F-6F13-4548-B937-8258ABE046EC}" srcOrd="0" destOrd="0" presId="urn:microsoft.com/office/officeart/2005/8/layout/hProcess9"/>
    <dgm:cxn modelId="{D79A10AA-337D-474D-9F4D-C07026BFB33A}" type="presParOf" srcId="{A39D679F-6F13-4548-B937-8258ABE046EC}" destId="{AEC67509-0CA0-4F21-94A3-2D617FC7CDC8}" srcOrd="0" destOrd="0" presId="urn:microsoft.com/office/officeart/2005/8/layout/hProcess9"/>
    <dgm:cxn modelId="{A69A88E3-74BC-40BA-B651-3F82CCEB9B91}" type="presParOf" srcId="{A39D679F-6F13-4548-B937-8258ABE046EC}" destId="{5B060EB0-2A00-4B57-A9BA-67EDECCB07AE}" srcOrd="1" destOrd="0" presId="urn:microsoft.com/office/officeart/2005/8/layout/hProcess9"/>
    <dgm:cxn modelId="{CA989C53-CFE8-433D-AB91-F79AD8DF6ADB}" type="presParOf" srcId="{5B060EB0-2A00-4B57-A9BA-67EDECCB07AE}" destId="{4D9FD979-62D4-455E-8B1F-01148BC31C87}" srcOrd="0" destOrd="0" presId="urn:microsoft.com/office/officeart/2005/8/layout/hProcess9"/>
    <dgm:cxn modelId="{AE6278C0-6B21-465F-BECF-30287B3558F6}" type="presParOf" srcId="{5B060EB0-2A00-4B57-A9BA-67EDECCB07AE}" destId="{663750F0-BA12-44EF-B61C-517B27FAC405}" srcOrd="1" destOrd="0" presId="urn:microsoft.com/office/officeart/2005/8/layout/hProcess9"/>
    <dgm:cxn modelId="{A1EADEBE-6A8F-4790-A0ED-275D718ED38B}" type="presParOf" srcId="{5B060EB0-2A00-4B57-A9BA-67EDECCB07AE}" destId="{40371048-EDCE-403E-A3C2-665C55105564}" srcOrd="2" destOrd="0" presId="urn:microsoft.com/office/officeart/2005/8/layout/hProcess9"/>
    <dgm:cxn modelId="{E7D79E40-EA6E-4E46-88A9-3D2528F28EF5}" type="presParOf" srcId="{5B060EB0-2A00-4B57-A9BA-67EDECCB07AE}" destId="{7388A644-9709-4564-9EB7-2A1F99F80CCA}" srcOrd="3" destOrd="0" presId="urn:microsoft.com/office/officeart/2005/8/layout/hProcess9"/>
    <dgm:cxn modelId="{25D83731-31DC-4588-8735-C45C7F38CB72}" type="presParOf" srcId="{5B060EB0-2A00-4B57-A9BA-67EDECCB07AE}" destId="{58A9F46B-25DB-4E05-A8D5-56C611DA18D6}" srcOrd="4" destOrd="0" presId="urn:microsoft.com/office/officeart/2005/8/layout/hProcess9"/>
    <dgm:cxn modelId="{CACB1FF2-8F32-4363-B6EF-4E63BEDF3905}" type="presParOf" srcId="{5B060EB0-2A00-4B57-A9BA-67EDECCB07AE}" destId="{B5B3AD5C-D1FF-4465-B58D-9CBE6AD7B6FF}" srcOrd="5" destOrd="0" presId="urn:microsoft.com/office/officeart/2005/8/layout/hProcess9"/>
    <dgm:cxn modelId="{A1D9C41D-819C-4204-884F-3F90A0B8C465}" type="presParOf" srcId="{5B060EB0-2A00-4B57-A9BA-67EDECCB07AE}" destId="{26687EC1-DD5E-4749-A3AA-6F3C3CA11B77}" srcOrd="6" destOrd="0" presId="urn:microsoft.com/office/officeart/2005/8/layout/hProcess9"/>
    <dgm:cxn modelId="{6BCB16EC-E4F9-4BB9-A9F0-66A3583B7FCC}" type="presParOf" srcId="{5B060EB0-2A00-4B57-A9BA-67EDECCB07AE}" destId="{D389E4EC-8DC5-44BA-AD82-E5BC8541B6AD}" srcOrd="7" destOrd="0" presId="urn:microsoft.com/office/officeart/2005/8/layout/hProcess9"/>
    <dgm:cxn modelId="{C26A84FD-A017-466D-83CE-C36890D3F08C}" type="presParOf" srcId="{5B060EB0-2A00-4B57-A9BA-67EDECCB07AE}" destId="{E88CB7F5-818E-4305-9ECB-FF98EB013962}" srcOrd="8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0.68562</cdr:x>
      <cdr:y>0.94625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84471" y="4677720"/>
          <a:ext cx="2730929" cy="24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i="1" dirty="0" smtClean="0"/>
            <a:t>Source: RE Data Book 2012, ESAP, RERL</a:t>
          </a:r>
          <a:endParaRPr lang="en-US" sz="1200" b="1" i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1D2746-A133-4CC8-BE37-995FA8AA4D4D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1C76E94-7CAB-4069-AECA-A0E16C7B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A5CAE0-F611-4B07-8922-AAD41B304A0F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61F00E-8A9F-449D-A9E0-C9DA50014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3288" y="741363"/>
            <a:ext cx="4929187" cy="36988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C0D311-F903-4535-8A01-37690E2C5362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C10E-DA9E-4EE0-8F97-7DF5990D0D3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0" y="609600"/>
            <a:ext cx="4622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Making  Renewable Energy Mainstream Supply to Rural Nepal</a:t>
            </a:r>
          </a:p>
        </p:txBody>
      </p:sp>
      <p:pic>
        <p:nvPicPr>
          <p:cNvPr id="11" name="Picture 16" descr="aepc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0" y="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0" y="958850"/>
            <a:ext cx="9144000" cy="228600"/>
          </a:xfrm>
          <a:prstGeom prst="rect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900">
              <a:latin typeface="+mn-lt"/>
            </a:endParaRPr>
          </a:p>
        </p:txBody>
      </p:sp>
      <p:sp>
        <p:nvSpPr>
          <p:cNvPr id="14" name="Subtitle 16"/>
          <p:cNvSpPr txBox="1">
            <a:spLocks/>
          </p:cNvSpPr>
          <p:nvPr userDrawn="1"/>
        </p:nvSpPr>
        <p:spPr>
          <a:xfrm>
            <a:off x="0" y="26988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15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sp>
        <p:nvSpPr>
          <p:cNvPr id="16" name="Subtitle 16"/>
          <p:cNvSpPr txBox="1">
            <a:spLocks/>
          </p:cNvSpPr>
          <p:nvPr userDrawn="1"/>
        </p:nvSpPr>
        <p:spPr>
          <a:xfrm>
            <a:off x="0" y="0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18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pic>
        <p:nvPicPr>
          <p:cNvPr id="19" name="Object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ject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31A5-FD18-4238-B445-15601E3C430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2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EAF5-8C9F-434C-A69F-246C88714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F1B19-1EB1-4D27-92A1-B5BDE12AAAE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F14F-67E1-4CDF-A021-7F9ED65A2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908B4-8235-46E4-9254-AC5045323E19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E593B-BE2D-48BC-9310-F1C0731CE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0" y="609600"/>
            <a:ext cx="4622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Making  Renewable Energy Mainstream Supply to Rural Nepal</a:t>
            </a:r>
          </a:p>
        </p:txBody>
      </p:sp>
      <p:pic>
        <p:nvPicPr>
          <p:cNvPr id="11" name="Picture 16" descr="aepc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0" y="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0" y="958850"/>
            <a:ext cx="9144000" cy="228600"/>
          </a:xfrm>
          <a:prstGeom prst="rect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900">
              <a:latin typeface="+mn-lt"/>
            </a:endParaRPr>
          </a:p>
        </p:txBody>
      </p:sp>
      <p:sp>
        <p:nvSpPr>
          <p:cNvPr id="14" name="Subtitle 16"/>
          <p:cNvSpPr txBox="1">
            <a:spLocks/>
          </p:cNvSpPr>
          <p:nvPr userDrawn="1"/>
        </p:nvSpPr>
        <p:spPr>
          <a:xfrm>
            <a:off x="0" y="26988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15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sp>
        <p:nvSpPr>
          <p:cNvPr id="16" name="Subtitle 16"/>
          <p:cNvSpPr txBox="1">
            <a:spLocks/>
          </p:cNvSpPr>
          <p:nvPr userDrawn="1"/>
        </p:nvSpPr>
        <p:spPr>
          <a:xfrm>
            <a:off x="0" y="0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18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pic>
        <p:nvPicPr>
          <p:cNvPr id="19" name="Object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ject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38F40-BEB0-4E96-9B7B-B02E8139585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2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C3F50-871A-4CE7-914F-7983B0C40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BC39A-684E-4AD4-AE45-416BCBA4540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21F93-7661-4B6D-8BD4-EB7D533EE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00104-1B82-4122-949D-DC9EAF47D23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853D8-ABC4-486C-B3D0-43E4219FB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24A3A-1AA8-406E-A280-0451339B6C16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541C-20EC-4DAF-B9CD-72658F5CD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258A4-848D-447B-BF91-DE03C5BD0ACE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8C52A-041B-433D-90D6-41FBCA91C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C927B-222D-414D-B449-871F869BF9E1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7940-361E-4369-A9A0-1C769203A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052F0-30F2-4509-A2E1-4A3914819F88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96972-BBBD-4043-BA39-AFD5FB8D8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A706D-24C7-400C-B989-32F1D3CEAA07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BACE3-E8D5-42D5-9FDB-16AA582EF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27A0-E39D-4F45-BB45-E5317E2D1AD4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50338-03C3-474F-B033-8FE662A72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CCC2-EDDA-4C11-B319-7A89B9B5161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DA677-34F2-4D10-8C1C-FA0FBDF3D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37EA0-42B2-430B-838A-969FD6D84008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13A4-9B5E-4342-9EFC-681B47A53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7BCB-D9DD-4336-BF08-87BEBA513F3C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8FF14-624B-4BC4-8079-E3C280E98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 userDrawn="1"/>
        </p:nvGrpSpPr>
        <p:grpSpPr bwMode="auto">
          <a:xfrm>
            <a:off x="0" y="0"/>
            <a:ext cx="9144000" cy="1143000"/>
            <a:chOff x="0" y="0"/>
            <a:chExt cx="1480" cy="326"/>
          </a:xfrm>
        </p:grpSpPr>
        <p:sp>
          <p:nvSpPr>
            <p:cNvPr id="3" name="Rectangle 15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326"/>
            </a:xfrm>
            <a:prstGeom prst="rect">
              <a:avLst/>
            </a:prstGeom>
            <a:solidFill>
              <a:srgbClr val="EBEF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0" y="0"/>
              <a:ext cx="1480" cy="326"/>
              <a:chOff x="0" y="0"/>
              <a:chExt cx="1480" cy="326"/>
            </a:xfrm>
          </p:grpSpPr>
          <p:sp>
            <p:nvSpPr>
              <p:cNvPr id="5" name="Rectangle 1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326"/>
              </a:xfrm>
              <a:prstGeom prst="rect">
                <a:avLst/>
              </a:prstGeom>
              <a:solidFill>
                <a:srgbClr val="EBEFF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6" name="Group 18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326"/>
                <a:chOff x="0" y="0"/>
                <a:chExt cx="1480" cy="326"/>
              </a:xfrm>
            </p:grpSpPr>
            <p:sp>
              <p:nvSpPr>
                <p:cNvPr id="7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0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326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defRPr/>
                  </a:pPr>
                  <a:r>
                    <a:rPr lang="en-US" sz="900">
                      <a:latin typeface="Verdana" pitchFamily="34" charset="0"/>
                    </a:rPr>
                    <a:t>  </a:t>
                  </a:r>
                  <a:r>
                    <a:rPr lang="en-US" sz="1900">
                      <a:latin typeface="Verdana" pitchFamily="34" charset="0"/>
                    </a:rPr>
                    <a:t> </a:t>
                  </a:r>
                  <a:r>
                    <a:rPr lang="en-US" sz="900">
                      <a:latin typeface="Verdana" pitchFamily="34" charset="0"/>
                    </a:rPr>
                    <a:t>                                                                                                                  </a:t>
                  </a:r>
                </a:p>
              </p:txBody>
            </p:sp>
          </p:grpSp>
        </p:grpSp>
      </p:grpSp>
      <p:grpSp>
        <p:nvGrpSpPr>
          <p:cNvPr id="9" name="Group 21"/>
          <p:cNvGrpSpPr>
            <a:grpSpLocks/>
          </p:cNvGrpSpPr>
          <p:nvPr userDrawn="1"/>
        </p:nvGrpSpPr>
        <p:grpSpPr bwMode="auto">
          <a:xfrm>
            <a:off x="2560638" y="3314700"/>
            <a:ext cx="2349500" cy="0"/>
            <a:chOff x="0" y="0"/>
            <a:chExt cx="1480" cy="0"/>
          </a:xfrm>
        </p:grpSpPr>
        <p:sp>
          <p:nvSpPr>
            <p:cNvPr id="10" name="Rectangle 22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0"/>
            </a:xfrm>
            <a:prstGeom prst="rect">
              <a:avLst/>
            </a:prstGeom>
            <a:solidFill>
              <a:srgbClr val="3D78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1" name="Group 23"/>
            <p:cNvGrpSpPr>
              <a:grpSpLocks/>
            </p:cNvGrpSpPr>
            <p:nvPr userDrawn="1"/>
          </p:nvGrpSpPr>
          <p:grpSpPr bwMode="auto">
            <a:xfrm>
              <a:off x="0" y="0"/>
              <a:ext cx="1480" cy="0"/>
              <a:chOff x="0" y="0"/>
              <a:chExt cx="1480" cy="0"/>
            </a:xfrm>
          </p:grpSpPr>
          <p:sp>
            <p:nvSpPr>
              <p:cNvPr id="12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0"/>
              </a:xfrm>
              <a:prstGeom prst="rect">
                <a:avLst/>
              </a:prstGeom>
              <a:solidFill>
                <a:srgbClr val="3D78A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3" name="Group 2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0"/>
                <a:chOff x="0" y="0"/>
                <a:chExt cx="1480" cy="0"/>
              </a:xfrm>
            </p:grpSpPr>
            <p:sp>
              <p:nvSpPr>
                <p:cNvPr id="14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0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" name="Rectangle 2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0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16" name="Rectangle 28"/>
          <p:cNvSpPr>
            <a:spLocks noChangeArrowheads="1"/>
          </p:cNvSpPr>
          <p:nvPr userDrawn="1"/>
        </p:nvSpPr>
        <p:spPr bwMode="auto">
          <a:xfrm>
            <a:off x="4186238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graphicFrame>
        <p:nvGraphicFramePr>
          <p:cNvPr id="17" name="Object 29"/>
          <p:cNvGraphicFramePr>
            <a:graphicFrameLocks noChangeAspect="1"/>
          </p:cNvGraphicFramePr>
          <p:nvPr/>
        </p:nvGraphicFramePr>
        <p:xfrm>
          <a:off x="457200" y="0"/>
          <a:ext cx="1143000" cy="1143000"/>
        </p:xfrm>
        <a:graphic>
          <a:graphicData uri="http://schemas.openxmlformats.org/presentationml/2006/ole">
            <p:oleObj spid="_x0000_s60418" r:id="rId3" imgW="914400" imgH="914400" progId="">
              <p:embed/>
            </p:oleObj>
          </a:graphicData>
        </a:graphic>
      </p:graphicFrame>
      <p:sp>
        <p:nvSpPr>
          <p:cNvPr id="18" name="Text Box 30"/>
          <p:cNvSpPr txBox="1">
            <a:spLocks noChangeArrowheads="1"/>
          </p:cNvSpPr>
          <p:nvPr userDrawn="1"/>
        </p:nvSpPr>
        <p:spPr bwMode="auto">
          <a:xfrm>
            <a:off x="1524000" y="7620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>
                <a:solidFill>
                  <a:srgbClr val="C90F13"/>
                </a:solidFill>
              </a:rPr>
              <a:t>Alternative Energy Promotion Centre</a:t>
            </a:r>
          </a:p>
        </p:txBody>
      </p:sp>
      <p:sp>
        <p:nvSpPr>
          <p:cNvPr id="19" name="Text Box 31"/>
          <p:cNvSpPr txBox="1">
            <a:spLocks noChangeArrowheads="1"/>
          </p:cNvSpPr>
          <p:nvPr userDrawn="1"/>
        </p:nvSpPr>
        <p:spPr bwMode="auto">
          <a:xfrm>
            <a:off x="1524000" y="685800"/>
            <a:ext cx="746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900" b="1" i="1">
                <a:solidFill>
                  <a:srgbClr val="C90F13"/>
                </a:solidFill>
              </a:rPr>
              <a:t>Making Renewable Energy Mainstream Supply to Rural Areas</a:t>
            </a:r>
          </a:p>
        </p:txBody>
      </p:sp>
      <p:sp>
        <p:nvSpPr>
          <p:cNvPr id="20" name="Text Box 32"/>
          <p:cNvSpPr txBox="1">
            <a:spLocks noChangeArrowheads="1"/>
          </p:cNvSpPr>
          <p:nvPr userDrawn="1"/>
        </p:nvSpPr>
        <p:spPr bwMode="auto">
          <a:xfrm rot="16200000">
            <a:off x="-236537" y="3714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F0F30-223F-463C-9FAD-53EF0C90C64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4"/>
          <p:cNvGrpSpPr>
            <a:grpSpLocks/>
          </p:cNvGrpSpPr>
          <p:nvPr userDrawn="1"/>
        </p:nvGrpSpPr>
        <p:grpSpPr bwMode="auto">
          <a:xfrm>
            <a:off x="0" y="0"/>
            <a:ext cx="9144000" cy="1143000"/>
            <a:chOff x="0" y="0"/>
            <a:chExt cx="1480" cy="326"/>
          </a:xfrm>
        </p:grpSpPr>
        <p:sp>
          <p:nvSpPr>
            <p:cNvPr id="8" name="Rectangle 15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326"/>
            </a:xfrm>
            <a:prstGeom prst="rect">
              <a:avLst/>
            </a:prstGeom>
            <a:solidFill>
              <a:srgbClr val="EBEF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0" y="0"/>
              <a:ext cx="1480" cy="326"/>
              <a:chOff x="0" y="0"/>
              <a:chExt cx="1480" cy="326"/>
            </a:xfrm>
          </p:grpSpPr>
          <p:sp>
            <p:nvSpPr>
              <p:cNvPr id="10" name="Rectangle 1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326"/>
              </a:xfrm>
              <a:prstGeom prst="rect">
                <a:avLst/>
              </a:prstGeom>
              <a:solidFill>
                <a:srgbClr val="EBEFF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9" name="Group 18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326"/>
                <a:chOff x="0" y="0"/>
                <a:chExt cx="1480" cy="326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132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326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defRPr/>
                  </a:pPr>
                  <a:r>
                    <a:rPr lang="en-US" sz="900" dirty="0">
                      <a:latin typeface="Verdana" pitchFamily="34" charset="0"/>
                    </a:rPr>
                    <a:t>  </a:t>
                  </a:r>
                  <a:r>
                    <a:rPr lang="en-US" sz="1900" dirty="0">
                      <a:latin typeface="Verdana" pitchFamily="34" charset="0"/>
                    </a:rPr>
                    <a:t> </a:t>
                  </a:r>
                  <a:r>
                    <a:rPr lang="en-US" sz="900" dirty="0">
                      <a:latin typeface="Verdana" pitchFamily="34" charset="0"/>
                    </a:rPr>
                    <a:t>                                                                                                                  </a:t>
                  </a:r>
                </a:p>
              </p:txBody>
            </p:sp>
          </p:grpSp>
        </p:grpSp>
      </p:grpSp>
      <p:grpSp>
        <p:nvGrpSpPr>
          <p:cNvPr id="11" name="Group 21"/>
          <p:cNvGrpSpPr>
            <a:grpSpLocks/>
          </p:cNvGrpSpPr>
          <p:nvPr userDrawn="1"/>
        </p:nvGrpSpPr>
        <p:grpSpPr bwMode="auto">
          <a:xfrm>
            <a:off x="0" y="0"/>
            <a:ext cx="1588" cy="461963"/>
            <a:chOff x="0" y="0"/>
            <a:chExt cx="1480" cy="430887"/>
          </a:xfrm>
        </p:grpSpPr>
        <p:sp>
          <p:nvSpPr>
            <p:cNvPr id="15" name="Rectangle 22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0"/>
            </a:xfrm>
            <a:prstGeom prst="rect">
              <a:avLst/>
            </a:prstGeom>
            <a:solidFill>
              <a:srgbClr val="3D78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4" name="Group 23"/>
            <p:cNvGrpSpPr>
              <a:grpSpLocks/>
            </p:cNvGrpSpPr>
            <p:nvPr userDrawn="1"/>
          </p:nvGrpSpPr>
          <p:grpSpPr bwMode="auto">
            <a:xfrm>
              <a:off x="0" y="0"/>
              <a:ext cx="1480" cy="430887"/>
              <a:chOff x="0" y="0"/>
              <a:chExt cx="1480" cy="430887"/>
            </a:xfrm>
          </p:grpSpPr>
          <p:sp>
            <p:nvSpPr>
              <p:cNvPr id="17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0"/>
              </a:xfrm>
              <a:prstGeom prst="rect">
                <a:avLst/>
              </a:prstGeom>
              <a:solidFill>
                <a:srgbClr val="3D78A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2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430887"/>
                <a:chOff x="0" y="0"/>
                <a:chExt cx="1480" cy="430887"/>
              </a:xfrm>
            </p:grpSpPr>
            <p:sp>
              <p:nvSpPr>
                <p:cNvPr id="19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430887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Rectangle 2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430887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21" name="Rectangle 28"/>
          <p:cNvSpPr>
            <a:spLocks noChangeArrowheads="1"/>
          </p:cNvSpPr>
          <p:nvPr userDrawn="1"/>
        </p:nvSpPr>
        <p:spPr bwMode="auto">
          <a:xfrm>
            <a:off x="4186238" y="30432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1" tIns="45694" rIns="91391" bIns="45694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4" name="Text Box 32"/>
          <p:cNvSpPr txBox="1">
            <a:spLocks noChangeArrowheads="1"/>
          </p:cNvSpPr>
          <p:nvPr userDrawn="1"/>
        </p:nvSpPr>
        <p:spPr bwMode="auto">
          <a:xfrm rot="16200000">
            <a:off x="-236537" y="369888"/>
            <a:ext cx="990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1" tIns="45694" rIns="91391" bIns="45694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grpSp>
        <p:nvGrpSpPr>
          <p:cNvPr id="18" name="Group 14"/>
          <p:cNvGrpSpPr>
            <a:grpSpLocks/>
          </p:cNvGrpSpPr>
          <p:nvPr userDrawn="1"/>
        </p:nvGrpSpPr>
        <p:grpSpPr bwMode="auto">
          <a:xfrm>
            <a:off x="0" y="0"/>
            <a:ext cx="9144000" cy="1143000"/>
            <a:chOff x="0" y="0"/>
            <a:chExt cx="1480" cy="326"/>
          </a:xfrm>
        </p:grpSpPr>
        <p:sp>
          <p:nvSpPr>
            <p:cNvPr id="26" name="Rectangle 15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326"/>
            </a:xfrm>
            <a:prstGeom prst="rect">
              <a:avLst/>
            </a:prstGeom>
            <a:solidFill>
              <a:srgbClr val="EBEF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2" name="Group 16"/>
            <p:cNvGrpSpPr>
              <a:grpSpLocks/>
            </p:cNvGrpSpPr>
            <p:nvPr userDrawn="1"/>
          </p:nvGrpSpPr>
          <p:grpSpPr bwMode="auto">
            <a:xfrm>
              <a:off x="0" y="0"/>
              <a:ext cx="1480" cy="326"/>
              <a:chOff x="0" y="0"/>
              <a:chExt cx="1480" cy="326"/>
            </a:xfrm>
          </p:grpSpPr>
          <p:sp>
            <p:nvSpPr>
              <p:cNvPr id="28" name="Rectangle 1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326"/>
              </a:xfrm>
              <a:prstGeom prst="rect">
                <a:avLst/>
              </a:prstGeom>
              <a:solidFill>
                <a:srgbClr val="EBEFF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3" name="Group 18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326"/>
                <a:chOff x="0" y="0"/>
                <a:chExt cx="1480" cy="326"/>
              </a:xfrm>
            </p:grpSpPr>
            <p:sp>
              <p:nvSpPr>
                <p:cNvPr id="30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132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326"/>
                </a:xfrm>
                <a:prstGeom prst="rect">
                  <a:avLst/>
                </a:prstGeom>
                <a:solidFill>
                  <a:srgbClr val="EBEFF7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defRPr/>
                  </a:pPr>
                  <a:r>
                    <a:rPr lang="en-US" sz="900" dirty="0">
                      <a:latin typeface="Verdana" pitchFamily="34" charset="0"/>
                    </a:rPr>
                    <a:t>  </a:t>
                  </a:r>
                  <a:r>
                    <a:rPr lang="en-US" sz="1900" dirty="0">
                      <a:latin typeface="Verdana" pitchFamily="34" charset="0"/>
                    </a:rPr>
                    <a:t> </a:t>
                  </a:r>
                  <a:r>
                    <a:rPr lang="en-US" sz="900" dirty="0">
                      <a:latin typeface="Verdana" pitchFamily="34" charset="0"/>
                    </a:rPr>
                    <a:t>                                                                                                                  </a:t>
                  </a:r>
                </a:p>
              </p:txBody>
            </p:sp>
          </p:grpSp>
        </p:grpSp>
      </p:grpSp>
      <p:grpSp>
        <p:nvGrpSpPr>
          <p:cNvPr id="25" name="Group 21"/>
          <p:cNvGrpSpPr>
            <a:grpSpLocks/>
          </p:cNvGrpSpPr>
          <p:nvPr userDrawn="1"/>
        </p:nvGrpSpPr>
        <p:grpSpPr bwMode="auto">
          <a:xfrm>
            <a:off x="0" y="0"/>
            <a:ext cx="1588" cy="461963"/>
            <a:chOff x="0" y="0"/>
            <a:chExt cx="1480" cy="430887"/>
          </a:xfrm>
        </p:grpSpPr>
        <p:sp>
          <p:nvSpPr>
            <p:cNvPr id="33" name="Rectangle 22"/>
            <p:cNvSpPr>
              <a:spLocks noChangeArrowheads="1"/>
            </p:cNvSpPr>
            <p:nvPr userDrawn="1"/>
          </p:nvSpPr>
          <p:spPr bwMode="auto">
            <a:xfrm>
              <a:off x="0" y="0"/>
              <a:ext cx="1480" cy="0"/>
            </a:xfrm>
            <a:prstGeom prst="rect">
              <a:avLst/>
            </a:prstGeom>
            <a:solidFill>
              <a:srgbClr val="3D78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7" name="Group 23"/>
            <p:cNvGrpSpPr>
              <a:grpSpLocks/>
            </p:cNvGrpSpPr>
            <p:nvPr userDrawn="1"/>
          </p:nvGrpSpPr>
          <p:grpSpPr bwMode="auto">
            <a:xfrm>
              <a:off x="0" y="0"/>
              <a:ext cx="1480" cy="430887"/>
              <a:chOff x="0" y="0"/>
              <a:chExt cx="1480" cy="430887"/>
            </a:xfrm>
          </p:grpSpPr>
          <p:sp>
            <p:nvSpPr>
              <p:cNvPr id="35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1480" cy="0"/>
              </a:xfrm>
              <a:prstGeom prst="rect">
                <a:avLst/>
              </a:prstGeom>
              <a:solidFill>
                <a:srgbClr val="3D78A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9" name="Group 2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1480" cy="430887"/>
                <a:chOff x="0" y="0"/>
                <a:chExt cx="1480" cy="430887"/>
              </a:xfrm>
            </p:grpSpPr>
            <p:sp>
              <p:nvSpPr>
                <p:cNvPr id="37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430887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Rectangle 2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1480" cy="430887"/>
                </a:xfrm>
                <a:prstGeom prst="rect">
                  <a:avLst/>
                </a:prstGeom>
                <a:solidFill>
                  <a:srgbClr val="3D78A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39" name="Rectangle 28"/>
          <p:cNvSpPr>
            <a:spLocks noChangeArrowheads="1"/>
          </p:cNvSpPr>
          <p:nvPr userDrawn="1"/>
        </p:nvSpPr>
        <p:spPr bwMode="auto">
          <a:xfrm>
            <a:off x="4186238" y="30432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1" tIns="45694" rIns="91391" bIns="45694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" name="Text Box 32"/>
          <p:cNvSpPr txBox="1">
            <a:spLocks noChangeArrowheads="1"/>
          </p:cNvSpPr>
          <p:nvPr userDrawn="1"/>
        </p:nvSpPr>
        <p:spPr bwMode="auto">
          <a:xfrm rot="16200000">
            <a:off x="-236537" y="369888"/>
            <a:ext cx="990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1" tIns="45694" rIns="91391" bIns="45694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C3589-8015-4DDD-9290-13D3A7086747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5260A-B0D4-4FA7-8F7E-1834FD298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0760A-2BD0-47A4-B3C0-916D21C9A4F9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B44C-90AE-43BE-8AD7-ED3F018AA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4EE2B-35CD-4BA1-ACC0-80F79DE4372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FFD6-BD3B-43B6-863C-0F82492F5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960E-F245-473E-8826-783389A6480F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7804-EBC1-4BD1-9210-23C2B4302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0CCB7-EAB3-497D-B8F7-D2875E5FBA14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4EDE-FDA8-4D11-AC40-F35397D9C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1D203-CAB7-4A52-BD93-1C37B9E71E18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E4087-D9CC-421A-B007-3C6B90598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66FC-5BDB-49E2-884F-8539A07220DE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CBDB-96F8-447D-8355-E2A927642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0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52AC21-FCB3-41B6-8905-C1AA85201901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E1F304-3B20-4EA2-B39F-712BDE6D9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10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" name="Text Box 15"/>
          <p:cNvSpPr txBox="1">
            <a:spLocks noChangeArrowheads="1"/>
          </p:cNvSpPr>
          <p:nvPr userDrawn="1"/>
        </p:nvSpPr>
        <p:spPr bwMode="auto">
          <a:xfrm>
            <a:off x="0" y="609600"/>
            <a:ext cx="4622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Making  Renewable Energy Mainstream Supply to Rural Nepal</a:t>
            </a:r>
          </a:p>
        </p:txBody>
      </p:sp>
      <p:pic>
        <p:nvPicPr>
          <p:cNvPr id="4107" name="Picture 16" descr="aepc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0"/>
            <a:ext cx="4572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>
            <a:spLocks noChangeArrowheads="1"/>
          </p:cNvSpPr>
          <p:nvPr userDrawn="1"/>
        </p:nvSpPr>
        <p:spPr bwMode="auto">
          <a:xfrm>
            <a:off x="0" y="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Text Box 18"/>
          <p:cNvSpPr txBox="1">
            <a:spLocks noChangeArrowheads="1"/>
          </p:cNvSpPr>
          <p:nvPr userDrawn="1"/>
        </p:nvSpPr>
        <p:spPr bwMode="auto">
          <a:xfrm>
            <a:off x="0" y="958850"/>
            <a:ext cx="9144000" cy="228600"/>
          </a:xfrm>
          <a:prstGeom prst="rect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900">
              <a:latin typeface="+mn-lt"/>
            </a:endParaRPr>
          </a:p>
        </p:txBody>
      </p:sp>
      <p:sp>
        <p:nvSpPr>
          <p:cNvPr id="19" name="Subtitle 16"/>
          <p:cNvSpPr txBox="1">
            <a:spLocks/>
          </p:cNvSpPr>
          <p:nvPr userDrawn="1"/>
        </p:nvSpPr>
        <p:spPr>
          <a:xfrm>
            <a:off x="0" y="26988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20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pic>
        <p:nvPicPr>
          <p:cNvPr id="4112" name="Object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81" r:id="rId1"/>
    <p:sldLayoutId id="2147484565" r:id="rId2"/>
    <p:sldLayoutId id="2147484582" r:id="rId3"/>
    <p:sldLayoutId id="2147484566" r:id="rId4"/>
    <p:sldLayoutId id="2147484567" r:id="rId5"/>
    <p:sldLayoutId id="2147484568" r:id="rId6"/>
    <p:sldLayoutId id="2147484569" r:id="rId7"/>
    <p:sldLayoutId id="2147484570" r:id="rId8"/>
    <p:sldLayoutId id="2147484583" r:id="rId9"/>
    <p:sldLayoutId id="2147484571" r:id="rId10"/>
    <p:sldLayoutId id="214748457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24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51A73F-36BB-4BF6-A680-A74FC468255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FA4DE9-C248-4EC3-A618-D6F7039F7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5129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" name="Text Box 15"/>
          <p:cNvSpPr txBox="1">
            <a:spLocks noChangeArrowheads="1"/>
          </p:cNvSpPr>
          <p:nvPr userDrawn="1"/>
        </p:nvSpPr>
        <p:spPr bwMode="auto">
          <a:xfrm>
            <a:off x="0" y="609600"/>
            <a:ext cx="4622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CC0000"/>
                </a:solidFill>
                <a:latin typeface="Arial Narrow" pitchFamily="34" charset="0"/>
                <a:cs typeface="Arial" charset="0"/>
              </a:rPr>
              <a:t>Making  Renewable Energy Mainstream Supply to Rural Nepal</a:t>
            </a:r>
          </a:p>
        </p:txBody>
      </p:sp>
      <p:pic>
        <p:nvPicPr>
          <p:cNvPr id="5131" name="Picture 16" descr="aepc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4572000" y="0"/>
            <a:ext cx="4572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>
            <a:spLocks noChangeArrowheads="1"/>
          </p:cNvSpPr>
          <p:nvPr userDrawn="1"/>
        </p:nvSpPr>
        <p:spPr bwMode="auto">
          <a:xfrm>
            <a:off x="0" y="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Text Box 18"/>
          <p:cNvSpPr txBox="1">
            <a:spLocks noChangeArrowheads="1"/>
          </p:cNvSpPr>
          <p:nvPr userDrawn="1"/>
        </p:nvSpPr>
        <p:spPr bwMode="auto">
          <a:xfrm>
            <a:off x="0" y="958850"/>
            <a:ext cx="9144000" cy="228600"/>
          </a:xfrm>
          <a:prstGeom prst="rect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900">
              <a:latin typeface="+mn-lt"/>
            </a:endParaRPr>
          </a:p>
        </p:txBody>
      </p:sp>
      <p:sp>
        <p:nvSpPr>
          <p:cNvPr id="19" name="Subtitle 16"/>
          <p:cNvSpPr txBox="1">
            <a:spLocks/>
          </p:cNvSpPr>
          <p:nvPr userDrawn="1"/>
        </p:nvSpPr>
        <p:spPr>
          <a:xfrm>
            <a:off x="0" y="26988"/>
            <a:ext cx="4578350" cy="609600"/>
          </a:xfrm>
          <a:prstGeom prst="rect">
            <a:avLst/>
          </a:prstGeom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>
                <a:latin typeface="Arial Narrow" pitchFamily="34" charset="0"/>
              </a:rPr>
              <a:t>Alternative Energy Promotion Centre</a:t>
            </a:r>
          </a:p>
        </p:txBody>
      </p:sp>
      <p:sp>
        <p:nvSpPr>
          <p:cNvPr id="20" name="Text Box 32"/>
          <p:cNvSpPr txBox="1">
            <a:spLocks noChangeArrowheads="1"/>
          </p:cNvSpPr>
          <p:nvPr userDrawn="1"/>
        </p:nvSpPr>
        <p:spPr bwMode="auto">
          <a:xfrm rot="16200000">
            <a:off x="-296862" y="616426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90F13"/>
                </a:solidFill>
                <a:latin typeface="Arial Black" pitchFamily="34" charset="0"/>
              </a:rPr>
              <a:t>AEPC</a:t>
            </a:r>
          </a:p>
        </p:txBody>
      </p:sp>
      <p:pic>
        <p:nvPicPr>
          <p:cNvPr id="5136" name="Object 2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4572000" y="5397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73" r:id="rId2"/>
    <p:sldLayoutId id="2147484585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86" r:id="rId9"/>
    <p:sldLayoutId id="2147484579" r:id="rId10"/>
    <p:sldLayoutId id="2147484580" r:id="rId11"/>
    <p:sldLayoutId id="2147484587" r:id="rId12"/>
    <p:sldLayoutId id="214748458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7.jpeg"/><Relationship Id="rId18" Type="http://schemas.openxmlformats.org/officeDocument/2006/relationships/chart" Target="../charts/chart7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jpeg"/><Relationship Id="rId12" Type="http://schemas.openxmlformats.org/officeDocument/2006/relationships/image" Target="../media/image16.jpeg"/><Relationship Id="rId17" Type="http://schemas.openxmlformats.org/officeDocument/2006/relationships/chart" Target="../charts/chart6.xml"/><Relationship Id="rId2" Type="http://schemas.openxmlformats.org/officeDocument/2006/relationships/slideLayout" Target="../slideLayouts/slideLayout2.xml"/><Relationship Id="rId16" Type="http://schemas.openxmlformats.org/officeDocument/2006/relationships/chart" Target="../charts/char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jpeg"/><Relationship Id="rId11" Type="http://schemas.openxmlformats.org/officeDocument/2006/relationships/image" Target="../media/image15.jpeg"/><Relationship Id="rId5" Type="http://schemas.openxmlformats.org/officeDocument/2006/relationships/image" Target="../media/image10.jpeg"/><Relationship Id="rId15" Type="http://schemas.openxmlformats.org/officeDocument/2006/relationships/chart" Target="../charts/chart4.xml"/><Relationship Id="rId10" Type="http://schemas.openxmlformats.org/officeDocument/2006/relationships/image" Target="../media/image14.jpeg"/><Relationship Id="rId4" Type="http://schemas.openxmlformats.org/officeDocument/2006/relationships/image" Target="../media/image9.png"/><Relationship Id="rId9" Type="http://schemas.openxmlformats.org/officeDocument/2006/relationships/oleObject" Target="../embeddings/oleObject2.bin"/><Relationship Id="rId1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C:\Documents and Settings\keshav1\My Documents\flag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524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152400" y="1295400"/>
            <a:ext cx="87630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3000" b="1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en-GB" sz="10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cap="all" dirty="0"/>
              <a:t>Experiences Sharing on Micro/Mini Hydro Power Development  in Nepal</a:t>
            </a:r>
            <a:endParaRPr lang="en-US" sz="2800" cap="all" dirty="0"/>
          </a:p>
          <a:p>
            <a:pPr algn="ctr"/>
            <a:endParaRPr lang="en-US" sz="3000" b="1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en-US" sz="3000" b="1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762000" y="4953000"/>
            <a:ext cx="739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Ram Prasad Dhital</a:t>
            </a:r>
          </a:p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Executive Director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3124200"/>
            <a:ext cx="9144000" cy="1588"/>
          </a:xfrm>
          <a:prstGeom prst="line">
            <a:avLst/>
          </a:prstGeom>
          <a:ln w="152400" cmpd="sng">
            <a:solidFill>
              <a:srgbClr val="33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4648200"/>
            <a:ext cx="9144000" cy="1588"/>
          </a:xfrm>
          <a:prstGeom prst="line">
            <a:avLst/>
          </a:prstGeom>
          <a:ln w="152400" cmpd="sng">
            <a:solidFill>
              <a:srgbClr val="33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91625"/>
            <a:ext cx="91440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eaLnBrk="0" hangingPunct="0">
              <a:defRPr/>
            </a:pPr>
            <a:r>
              <a:rPr lang="en-US" sz="3000" b="1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National Rural and Renewable Energy Programme</a:t>
            </a:r>
            <a:endParaRPr lang="en-US" sz="3000" b="1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2590800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Single Program Modality</a:t>
            </a: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Starting Date: 16 July 2012</a:t>
            </a: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Duration: 5 years</a:t>
            </a: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Budget: USD 170 Million</a:t>
            </a:r>
          </a:p>
          <a:p>
            <a:pPr>
              <a:spcBef>
                <a:spcPts val="600"/>
              </a:spcBef>
              <a:buClr>
                <a:srgbClr val="0070C0"/>
              </a:buCl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Support: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http://t1.gstatic.com/images?q=tbn:ANd9GcRu4K4FP7IWdzLGnng2gRLxLCAS4l_LNwdiZifs_mv3eQ1Eul_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95800"/>
            <a:ext cx="1541124" cy="1143000"/>
          </a:xfrm>
          <a:prstGeom prst="rect">
            <a:avLst/>
          </a:prstGeom>
          <a:noFill/>
        </p:spPr>
      </p:pic>
      <p:pic>
        <p:nvPicPr>
          <p:cNvPr id="8198" name="Picture 6" descr="http://t1.gstatic.com/images?q=tbn:ANd9GcT_PAlmVIw6gImfmUzsopXU_sJB7HuUduV66C9vjTFXZGpo9TQORCWzBaa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572000"/>
            <a:ext cx="1867986" cy="914400"/>
          </a:xfrm>
          <a:prstGeom prst="rect">
            <a:avLst/>
          </a:prstGeom>
          <a:noFill/>
        </p:spPr>
      </p:pic>
      <p:pic>
        <p:nvPicPr>
          <p:cNvPr id="8200" name="Picture 8" descr="http://t1.gstatic.com/images?q=tbn:ANd9GcSGeXCNNPl2Ioe2zjXSCCKYIYJVAN0mG5AqgnxkpMnWMCkm5cSr4xIzCx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5562600"/>
            <a:ext cx="1343025" cy="733426"/>
          </a:xfrm>
          <a:prstGeom prst="rect">
            <a:avLst/>
          </a:prstGeom>
          <a:noFill/>
        </p:spPr>
      </p:pic>
      <p:pic>
        <p:nvPicPr>
          <p:cNvPr id="8204" name="Picture 12" descr="http://t2.gstatic.com/images?q=tbn:ANd9GcTNq4kbAe1NzG6Cx9CeuRMYvkiexkycfhQId6ImexXl95ZckhJ5DtCx8q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4724400"/>
            <a:ext cx="685800" cy="548640"/>
          </a:xfrm>
          <a:prstGeom prst="rect">
            <a:avLst/>
          </a:prstGeom>
          <a:noFill/>
        </p:spPr>
      </p:pic>
      <p:pic>
        <p:nvPicPr>
          <p:cNvPr id="8210" name="Picture 18" descr="http://t2.gstatic.com/images?q=tbn:ANd9GcSJYl4eiM5s-0JtEQEW9mxYzhzszax8VZ9zz2lObOLFql9sVySxN-qnZj_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5562600"/>
            <a:ext cx="1168978" cy="685801"/>
          </a:xfrm>
          <a:prstGeom prst="rect">
            <a:avLst/>
          </a:prstGeom>
          <a:noFill/>
        </p:spPr>
      </p:pic>
      <p:pic>
        <p:nvPicPr>
          <p:cNvPr id="8212" name="Picture 20" descr="http://t1.gstatic.com/images?q=tbn:ANd9GcQr24PJPsPdDNWYtB_EzuS4nGQdp_tkhuVaqXrPb3bVxR3OhY7T_DhFkh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4343400"/>
            <a:ext cx="1009650" cy="1266826"/>
          </a:xfrm>
          <a:prstGeom prst="rect">
            <a:avLst/>
          </a:prstGeom>
          <a:noFill/>
        </p:spPr>
      </p:pic>
      <p:pic>
        <p:nvPicPr>
          <p:cNvPr id="8214" name="Picture 22" descr="http://t0.gstatic.com/images?q=tbn:ANd9GcQH8QVV-RgV2UyEomxqvMCq6JMy3RgRkR02OwwjVy7_o2er99NI-zhYzQ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24600" y="5715000"/>
            <a:ext cx="1143000" cy="952500"/>
          </a:xfrm>
          <a:prstGeom prst="rect">
            <a:avLst/>
          </a:prstGeom>
          <a:noFill/>
        </p:spPr>
      </p:pic>
      <p:pic>
        <p:nvPicPr>
          <p:cNvPr id="17" name="Picture 4" descr="http://t0.gstatic.com/images?q=tbn:ANd9GcQ78B8XhapOWgHbTo1luWKP2X9wvV79OLamtlM8aX6N2PF1eKrxXyT8_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28800" y="4572000"/>
            <a:ext cx="1219200" cy="1250869"/>
          </a:xfrm>
          <a:prstGeom prst="rect">
            <a:avLst/>
          </a:prstGeom>
          <a:noFill/>
        </p:spPr>
      </p:pic>
      <p:pic>
        <p:nvPicPr>
          <p:cNvPr id="8216" name="Picture 24" descr="http://t1.gstatic.com/images?q=tbn:ANd9GcTCSd8kkhH6J8uFiTDHJCbaDa7ilWtZNLXxeuIXXDkryF7D6APa2NTIJV3kLQ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72400" y="5570706"/>
            <a:ext cx="1066800" cy="1134894"/>
          </a:xfrm>
          <a:prstGeom prst="rect">
            <a:avLst/>
          </a:prstGeom>
          <a:noFill/>
        </p:spPr>
      </p:pic>
      <p:pic>
        <p:nvPicPr>
          <p:cNvPr id="19" name="Picture 16" descr="http://t0.gstatic.com/images?q=tbn:ANd9GcQqKv-DkBd51YNQ21oQN6C0imR1wuegEUVPnvLLFlCK2X-mqz0EmgKNNQk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72400" y="4038600"/>
            <a:ext cx="704850" cy="1428750"/>
          </a:xfrm>
          <a:prstGeom prst="rect">
            <a:avLst/>
          </a:prstGeom>
          <a:noFill/>
        </p:spPr>
      </p:pic>
      <p:pic>
        <p:nvPicPr>
          <p:cNvPr id="2" name="Picture 2" descr="http://t1.gstatic.com/images?q=tbn:ANd9GcSOy-scCFMmuxPcegzxCxQes6Xk7MA8VvXgkRSfphIq0UrwWGys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867400"/>
            <a:ext cx="2315980" cy="685800"/>
          </a:xfrm>
          <a:prstGeom prst="rect">
            <a:avLst/>
          </a:prstGeom>
          <a:noFill/>
        </p:spPr>
      </p:pic>
      <p:pic>
        <p:nvPicPr>
          <p:cNvPr id="8196" name="Picture 4" descr="http://t3.gstatic.com/images?q=tbn:ANd9GcRqBkpap9XGmNP4gJNgGXFlOtdxhsh2oqBWhgOqAuy125q0U15HTw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53000" y="3810000"/>
            <a:ext cx="1143000" cy="77740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191000" y="6324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UNESCAP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91625"/>
            <a:ext cx="9144000" cy="5539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eaLnBrk="0" hangingPunct="0">
              <a:defRPr/>
            </a:pPr>
            <a:r>
              <a:rPr lang="en-US" sz="3000" b="1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NRREP Components</a:t>
            </a:r>
            <a:endParaRPr lang="en-US" sz="3000" b="1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3810000" y="3856220"/>
            <a:ext cx="1752600" cy="1143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AEPC/</a:t>
            </a:r>
          </a:p>
          <a:p>
            <a:pPr algn="ctr"/>
            <a:r>
              <a:rPr lang="en-US" sz="2000" b="1" dirty="0" smtClean="0"/>
              <a:t>NRREP</a:t>
            </a:r>
            <a:endParaRPr lang="en-US" sz="2000" b="1" dirty="0"/>
          </a:p>
        </p:txBody>
      </p:sp>
      <p:sp>
        <p:nvSpPr>
          <p:cNvPr id="7" name="Oval 6"/>
          <p:cNvSpPr/>
          <p:nvPr/>
        </p:nvSpPr>
        <p:spPr>
          <a:xfrm>
            <a:off x="3733800" y="2408420"/>
            <a:ext cx="1905000" cy="1143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Technical Support</a:t>
            </a:r>
            <a:endParaRPr lang="en-US" sz="2000" b="1" dirty="0"/>
          </a:p>
        </p:txBody>
      </p:sp>
      <p:sp>
        <p:nvSpPr>
          <p:cNvPr id="9" name="Oval 8"/>
          <p:cNvSpPr/>
          <p:nvPr/>
        </p:nvSpPr>
        <p:spPr>
          <a:xfrm>
            <a:off x="5410200" y="4923020"/>
            <a:ext cx="1981200" cy="1143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Productive End Use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1676400" y="4999220"/>
            <a:ext cx="213360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Central Renewable Energy Fund</a:t>
            </a:r>
            <a:endParaRPr lang="en-US" sz="2000" b="1" dirty="0"/>
          </a:p>
        </p:txBody>
      </p:sp>
      <p:sp>
        <p:nvSpPr>
          <p:cNvPr id="16" name="Rectangle 15"/>
          <p:cNvSpPr/>
          <p:nvPr/>
        </p:nvSpPr>
        <p:spPr>
          <a:xfrm>
            <a:off x="609600" y="1722620"/>
            <a:ext cx="8001000" cy="510540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6200000">
            <a:off x="-1685543" y="4029457"/>
            <a:ext cx="5047488" cy="457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Gender Equality and Social Inclusion</a:t>
            </a:r>
            <a:endParaRPr lang="en-US" sz="2000" b="1" dirty="0"/>
          </a:p>
        </p:txBody>
      </p:sp>
      <p:sp>
        <p:nvSpPr>
          <p:cNvPr id="19" name="Rectangle 18"/>
          <p:cNvSpPr/>
          <p:nvPr/>
        </p:nvSpPr>
        <p:spPr>
          <a:xfrm rot="16200000">
            <a:off x="5850636" y="4053316"/>
            <a:ext cx="5047488" cy="4419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Carbon and Climate Change</a:t>
            </a:r>
            <a:endParaRPr lang="en-US" sz="2000" b="1" dirty="0"/>
          </a:p>
        </p:txBody>
      </p:sp>
      <p:sp>
        <p:nvSpPr>
          <p:cNvPr id="20" name="Rectangle 19"/>
          <p:cNvSpPr/>
          <p:nvPr/>
        </p:nvSpPr>
        <p:spPr>
          <a:xfrm>
            <a:off x="609600" y="1722620"/>
            <a:ext cx="80010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Institutional Support</a:t>
            </a:r>
            <a:endParaRPr lang="en-US" sz="2000" b="1" dirty="0"/>
          </a:p>
        </p:txBody>
      </p:sp>
      <p:sp>
        <p:nvSpPr>
          <p:cNvPr id="21" name="Rectangle 20"/>
          <p:cNvSpPr/>
          <p:nvPr/>
        </p:nvSpPr>
        <p:spPr>
          <a:xfrm>
            <a:off x="609600" y="6430780"/>
            <a:ext cx="80010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Monitoring and Quality Assurance</a:t>
            </a:r>
            <a:endParaRPr lang="en-US" sz="2000" b="1" dirty="0"/>
          </a:p>
        </p:txBody>
      </p:sp>
      <p:cxnSp>
        <p:nvCxnSpPr>
          <p:cNvPr id="23" name="Straight Arrow Connector 22"/>
          <p:cNvCxnSpPr>
            <a:stCxn id="6" idx="0"/>
            <a:endCxn id="7" idx="4"/>
          </p:cNvCxnSpPr>
          <p:nvPr/>
        </p:nvCxnSpPr>
        <p:spPr>
          <a:xfrm rot="5400000" flipH="1" flipV="1">
            <a:off x="4533900" y="370382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" idx="3"/>
          </p:cNvCxnSpPr>
          <p:nvPr/>
        </p:nvCxnSpPr>
        <p:spPr>
          <a:xfrm rot="5400000">
            <a:off x="3549838" y="4558595"/>
            <a:ext cx="243588" cy="790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9" idx="0"/>
          </p:cNvCxnSpPr>
          <p:nvPr/>
        </p:nvCxnSpPr>
        <p:spPr>
          <a:xfrm rot="16200000" flipH="1">
            <a:off x="5807774" y="4329994"/>
            <a:ext cx="91188" cy="10948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1200" y="28956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MICRO HYDRO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0" y="2269490"/>
          <a:ext cx="6934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C:\Users\JKhoju\AppData\Local\Microsoft\Windows\Temporary Internet Files\Content.Word\Windows Photo Viewer Wallpap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69490"/>
            <a:ext cx="3276600" cy="205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1676400" y="4403725"/>
            <a:ext cx="25908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AEPC  ESTABLISHED IN  1996</a:t>
            </a:r>
            <a:endParaRPr lang="en-US" sz="1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1676400"/>
            <a:ext cx="2286000" cy="685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Total ~36000 kW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~28000 kW (AEPC)</a:t>
            </a:r>
            <a:endParaRPr lang="en-US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775" y="6645275"/>
            <a:ext cx="1981200" cy="365125"/>
          </a:xfrm>
        </p:spPr>
        <p:txBody>
          <a:bodyPr/>
          <a:lstStyle/>
          <a:p>
            <a:pPr>
              <a:defRPr/>
            </a:pPr>
            <a:fld id="{C80939E1-A125-46BF-A0BE-051D66443E8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1511" name="Title 1"/>
          <p:cNvSpPr>
            <a:spLocks noGrp="1"/>
          </p:cNvSpPr>
          <p:nvPr/>
        </p:nvSpPr>
        <p:spPr bwMode="auto">
          <a:xfrm>
            <a:off x="0" y="1066800"/>
            <a:ext cx="6705600" cy="6096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3000" b="1" dirty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MICRO HYDRO </a:t>
            </a:r>
            <a:r>
              <a:rPr lang="en-US" sz="3000" b="1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TREND </a:t>
            </a:r>
            <a:r>
              <a:rPr lang="en-US" sz="3000" b="1" dirty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IN </a:t>
            </a:r>
            <a:r>
              <a:rPr lang="en-US" sz="3000" b="1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NEPAL</a:t>
            </a:r>
            <a:endParaRPr lang="en-US" sz="3000" b="1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4200" y="3032125"/>
            <a:ext cx="152400" cy="2590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6553200" y="6156325"/>
            <a:ext cx="990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 pitchFamily="34" charset="0"/>
              </a:rPr>
              <a:t>2013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39000" y="2346325"/>
            <a:ext cx="152400" cy="3276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6858000" y="6156325"/>
            <a:ext cx="990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 pitchFamily="34" charset="0"/>
              </a:rPr>
              <a:t>2014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7467600" y="6156325"/>
            <a:ext cx="990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 pitchFamily="34" charset="0"/>
              </a:rPr>
              <a:t>2016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7162800" y="6156325"/>
            <a:ext cx="990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 pitchFamily="34" charset="0"/>
              </a:rPr>
              <a:t>2015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7772400" y="6156325"/>
            <a:ext cx="990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 pitchFamily="34" charset="0"/>
              </a:rPr>
              <a:t>2017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43800" y="2117725"/>
            <a:ext cx="228600" cy="3505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848600" y="1431925"/>
            <a:ext cx="228600" cy="419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153400" y="1431925"/>
            <a:ext cx="228600" cy="419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781800" y="1127125"/>
            <a:ext cx="2209800" cy="4648200"/>
          </a:xfrm>
          <a:prstGeom prst="ellipse">
            <a:avLst/>
          </a:prstGeom>
          <a:noFill/>
          <a:ln w="34925">
            <a:solidFill>
              <a:srgbClr val="0070C0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648200" y="1431925"/>
            <a:ext cx="2286000" cy="762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AEPC/NRREP Target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~25000 kW</a:t>
            </a:r>
            <a:endParaRPr lang="en-US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 flipV="1">
            <a:off x="6934200" y="1736725"/>
            <a:ext cx="381000" cy="1524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934200" y="5775325"/>
            <a:ext cx="144780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NRREP Year</a:t>
            </a:r>
          </a:p>
        </p:txBody>
      </p:sp>
      <p:sp>
        <p:nvSpPr>
          <p:cNvPr id="22" name="Right Arrow 21"/>
          <p:cNvSpPr/>
          <p:nvPr/>
        </p:nvSpPr>
        <p:spPr>
          <a:xfrm rot="3354685">
            <a:off x="2702719" y="4955381"/>
            <a:ext cx="503238" cy="1682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0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Institutions for Development of M/MHPs</a:t>
            </a:r>
          </a:p>
        </p:txBody>
      </p:sp>
      <p:graphicFrame>
        <p:nvGraphicFramePr>
          <p:cNvPr id="12" name="Diagram 11"/>
          <p:cNvGraphicFramePr/>
          <p:nvPr/>
        </p:nvGraphicFramePr>
        <p:xfrm>
          <a:off x="1447800" y="1752600"/>
          <a:ext cx="6019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2" name="Picture 7" descr="C:\Documents and Settings\keshav1\My Documents\flag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0" y="1524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5ED1D95-6B20-4547-BB30-816D29850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85ED1D95-6B20-4547-BB30-816D29850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85ED1D95-6B20-4547-BB30-816D29850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FD8DDFD0-F9EC-4B3B-B3FE-BEC950C11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FD8DDFD0-F9EC-4B3B-B3FE-BEC950C11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graphicEl>
                                              <a:dgm id="{FD8DDFD0-F9EC-4B3B-B3FE-BEC950C11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ABD051C8-AD7D-4CC5-BB48-7642812A7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graphicEl>
                                              <a:dgm id="{ABD051C8-AD7D-4CC5-BB48-7642812A7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graphicEl>
                                              <a:dgm id="{ABD051C8-AD7D-4CC5-BB48-7642812A7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F00D95A-615F-40D1-A7CB-FA99630824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graphicEl>
                                              <a:dgm id="{DF00D95A-615F-40D1-A7CB-FA99630824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graphicEl>
                                              <a:dgm id="{DF00D95A-615F-40D1-A7CB-FA99630824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AB43469-2A11-4521-A83B-24A3BDF00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graphicEl>
                                              <a:dgm id="{BAB43469-2A11-4521-A83B-24A3BDF00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graphicEl>
                                              <a:dgm id="{BAB43469-2A11-4521-A83B-24A3BDF00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84AA302-73E3-4D17-9A7B-399AA7575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graphicEl>
                                              <a:dgm id="{084AA302-73E3-4D17-9A7B-399AA7575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graphicEl>
                                              <a:dgm id="{084AA302-73E3-4D17-9A7B-399AA7575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2438400" cy="203200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u="sng" dirty="0" err="1">
                <a:solidFill>
                  <a:srgbClr val="C00000"/>
                </a:solidFill>
              </a:rPr>
              <a:t>Govt</a:t>
            </a:r>
            <a:r>
              <a:rPr lang="en-US" b="1" u="sng" dirty="0">
                <a:solidFill>
                  <a:srgbClr val="C00000"/>
                </a:solidFill>
              </a:rPr>
              <a:t>/AEPC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Policy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Planning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Resource Mobilization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Funding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Monitoring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971800"/>
            <a:ext cx="3124200" cy="3694113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C00000"/>
                </a:solidFill>
              </a:rPr>
              <a:t>DDC/DEECCSs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Coordination (Line Agencies/Programs/Private sector and stakeholders)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Local Fund Mobilization (DEF)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Information Dissemination (Awareness on technology and quality, Demand Generation)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Monitoring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1219200"/>
            <a:ext cx="2133600" cy="1754188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u="sng" dirty="0">
                <a:solidFill>
                  <a:srgbClr val="C00000"/>
                </a:solidFill>
              </a:rPr>
              <a:t>Private Sector</a:t>
            </a:r>
          </a:p>
          <a:p>
            <a:pPr>
              <a:defRPr/>
            </a:pPr>
            <a:r>
              <a:rPr lang="en-US" b="1" dirty="0">
                <a:solidFill>
                  <a:schemeClr val="bg1"/>
                </a:solidFill>
              </a:rPr>
              <a:t>Service Delivery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Survey/Design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Fabrication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Installation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After Sales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3429000"/>
            <a:ext cx="3276600" cy="314007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u="sng" dirty="0">
                <a:solidFill>
                  <a:srgbClr val="C00000"/>
                </a:solidFill>
              </a:rPr>
              <a:t>Regional Offices/Service Center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Community Mobilization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Project Development and Processing for Funding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Construction Supervision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Building Bridge between Pvt sector , Local Agency and Users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Awareness on adoption</a:t>
            </a:r>
          </a:p>
          <a:p>
            <a:pPr marL="285750" indent="-285750">
              <a:buFontTx/>
              <a:buChar char="-"/>
              <a:defRPr/>
            </a:pPr>
            <a:r>
              <a:rPr lang="en-US" b="1" dirty="0">
                <a:solidFill>
                  <a:schemeClr val="bg1"/>
                </a:solidFill>
              </a:rPr>
              <a:t>Demand generation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2514600"/>
            <a:ext cx="1905000" cy="1477963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u="sng" dirty="0">
                <a:solidFill>
                  <a:srgbClr val="C00000"/>
                </a:solidFill>
              </a:rPr>
              <a:t>USERS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Construction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 Operation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 Management and Ownership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000" b="1" u="sng" cap="all" dirty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Roles </a:t>
            </a:r>
            <a:r>
              <a:rPr lang="en-US" sz="3000" b="1" u="sng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&amp; </a:t>
            </a:r>
            <a:r>
              <a:rPr lang="en-US" sz="3000" b="1" u="sng" cap="all" dirty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Responsibilities of the key stakeholders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2667000" y="457200"/>
            <a:ext cx="1524000" cy="1752600"/>
          </a:xfrm>
          <a:prstGeom prst="wedgeEllipseCallout">
            <a:avLst>
              <a:gd name="adj1" fmla="val -49281"/>
              <a:gd name="adj2" fmla="val 816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rgbClr val="FFFF00"/>
                </a:solidFill>
              </a:rPr>
              <a:t>Create Enabling Environment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2971800" y="4267200"/>
            <a:ext cx="1905000" cy="2057400"/>
          </a:xfrm>
          <a:prstGeom prst="wedgeEllipseCallout">
            <a:avLst>
              <a:gd name="adj1" fmla="val -41523"/>
              <a:gd name="adj2" fmla="val 5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rgbClr val="FFFF00"/>
                </a:solidFill>
              </a:rPr>
              <a:t>Facilitation and coordination</a:t>
            </a:r>
          </a:p>
        </p:txBody>
      </p:sp>
      <p:sp>
        <p:nvSpPr>
          <p:cNvPr id="16" name="Oval Callout 15"/>
          <p:cNvSpPr/>
          <p:nvPr/>
        </p:nvSpPr>
        <p:spPr>
          <a:xfrm>
            <a:off x="8112125" y="3562350"/>
            <a:ext cx="1447800" cy="2865438"/>
          </a:xfrm>
          <a:prstGeom prst="wedgeEllipseCallout">
            <a:avLst>
              <a:gd name="adj1" fmla="val -31722"/>
              <a:gd name="adj2" fmla="val 553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rgbClr val="FFFF00"/>
                </a:solidFill>
              </a:rPr>
              <a:t>Building bridges between users and PSOs, DDC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7620000" y="685800"/>
            <a:ext cx="1524000" cy="2133600"/>
          </a:xfrm>
          <a:prstGeom prst="wedgeEllipseCallout">
            <a:avLst>
              <a:gd name="adj1" fmla="val -43592"/>
              <a:gd name="adj2" fmla="val 54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rgbClr val="FFFF00"/>
                </a:solidFill>
              </a:rPr>
              <a:t>Demand generation and Quality Service delivery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D3ACD8A-B59B-431E-9BC7-558DE04E7AA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5000" y="1676400"/>
          <a:ext cx="5334000" cy="4999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352800" y="2971800"/>
            <a:ext cx="2514600" cy="2514600"/>
            <a:chOff x="2636850" y="1047748"/>
            <a:chExt cx="2705099" cy="2705099"/>
          </a:xfrm>
          <a:solidFill>
            <a:srgbClr val="0033CC"/>
          </a:solidFill>
        </p:grpSpPr>
        <p:sp>
          <p:nvSpPr>
            <p:cNvPr id="7" name="Oval 6"/>
            <p:cNvSpPr/>
            <p:nvPr/>
          </p:nvSpPr>
          <p:spPr>
            <a:xfrm>
              <a:off x="2636850" y="1047748"/>
              <a:ext cx="2705099" cy="270509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Oval 4"/>
            <p:cNvSpPr/>
            <p:nvPr/>
          </p:nvSpPr>
          <p:spPr>
            <a:xfrm>
              <a:off x="3033431" y="1444329"/>
              <a:ext cx="1911937" cy="191193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45720" rIns="4572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Existing</a:t>
              </a:r>
            </a:p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MHP Approval Cycle </a:t>
              </a:r>
            </a:p>
          </p:txBody>
        </p:sp>
      </p:grpSp>
      <p:pic>
        <p:nvPicPr>
          <p:cNvPr id="23556" name="Picture 7" descr="C:\Documents and Settings\keshav1\My Documents\flag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0" y="1524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itle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686800" cy="5334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0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Mini/Micro Hydro Project Approval Cycle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5562600" y="1676400"/>
            <a:ext cx="2057400" cy="381000"/>
          </a:xfrm>
          <a:prstGeom prst="wedgeRectCallout">
            <a:avLst>
              <a:gd name="adj1" fmla="val -67386"/>
              <a:gd name="adj2" fmla="val 31465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Users / RSCs / DEECCUs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7162800" y="2438400"/>
            <a:ext cx="1524000" cy="381000"/>
          </a:xfrm>
          <a:prstGeom prst="wedgeRectCallout">
            <a:avLst>
              <a:gd name="adj1" fmla="val -86466"/>
              <a:gd name="adj2" fmla="val 2111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RSCs / DEECCUs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7315200" y="3352800"/>
            <a:ext cx="1600200" cy="381000"/>
          </a:xfrm>
          <a:prstGeom prst="wedgeRectCallout">
            <a:avLst>
              <a:gd name="adj1" fmla="val -68700"/>
              <a:gd name="adj2" fmla="val -301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Consulting Firm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1371600" y="6248400"/>
            <a:ext cx="1371600" cy="381000"/>
          </a:xfrm>
          <a:prstGeom prst="wedgeRectCallout">
            <a:avLst>
              <a:gd name="adj1" fmla="val 83956"/>
              <a:gd name="adj2" fmla="val -4439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REF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7315200" y="4953000"/>
            <a:ext cx="1600200" cy="381000"/>
          </a:xfrm>
          <a:prstGeom prst="wedgeRectCallout">
            <a:avLst>
              <a:gd name="adj1" fmla="val -64430"/>
              <a:gd name="adj2" fmla="val 4043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AEPC / CESC / REF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6324600" y="6248400"/>
            <a:ext cx="1600200" cy="381000"/>
          </a:xfrm>
          <a:prstGeom prst="wedgeRectCallout">
            <a:avLst>
              <a:gd name="adj1" fmla="val -72531"/>
              <a:gd name="adj2" fmla="val -4267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Users / Developers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304800" y="5181600"/>
            <a:ext cx="1447800" cy="381000"/>
          </a:xfrm>
          <a:prstGeom prst="wedgeRectCallout">
            <a:avLst>
              <a:gd name="adj1" fmla="val 73126"/>
              <a:gd name="adj2" fmla="val -129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Users / Installer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76200" y="3352800"/>
            <a:ext cx="1828800" cy="381000"/>
          </a:xfrm>
          <a:prstGeom prst="wedgeRectCallout">
            <a:avLst>
              <a:gd name="adj1" fmla="val 46161"/>
              <a:gd name="adj2" fmla="val 7319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Installer / MQA (POHVI)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685800" y="2286000"/>
            <a:ext cx="1219200" cy="381000"/>
          </a:xfrm>
          <a:prstGeom prst="wedgeRectCallout">
            <a:avLst>
              <a:gd name="adj1" fmla="val 102872"/>
              <a:gd name="adj2" fmla="val 4181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 Narrow" pitchFamily="34" charset="0"/>
                <a:cs typeface="Times New Roman" pitchFamily="18" charset="0"/>
              </a:rPr>
              <a:t>REF</a:t>
            </a:r>
            <a:endParaRPr lang="en-US" sz="1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38CB3A-9389-42F8-B8F0-363353BEAC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graphicEl>
                                              <a:dgm id="{8538CB3A-9389-42F8-B8F0-363353BEAC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DDBF18-E9F4-44C9-8391-846D0B486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41DDBF18-E9F4-44C9-8391-846D0B486C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73C66E-6315-4CC2-BC1F-0CA8AA0888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1373C66E-6315-4CC2-BC1F-0CA8AA0888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23246F-4736-4BB9-B469-F08F630E44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0323246F-4736-4BB9-B469-F08F630E44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E0B635-EEFF-44D0-B5B8-14F17AD224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50E0B635-EEFF-44D0-B5B8-14F17AD224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0FFB3E-57E6-4E8B-8D76-3E3641FA5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B10FFB3E-57E6-4E8B-8D76-3E3641FA5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A81E97-EFD5-446F-AA12-A0E398FA6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88A81E97-EFD5-446F-AA12-A0E398FA62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6151F1-8145-41BB-AFA1-0366E85F4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266151F1-8145-41BB-AFA1-0366E85F4F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0BA16A-FB7C-4A66-A66A-CEE6F164FC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C90BA16A-FB7C-4A66-A66A-CEE6F164FC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8BD21B-63A6-474B-88C8-6CA357BA4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>
                                            <p:graphicEl>
                                              <a:dgm id="{BE8BD21B-63A6-474B-88C8-6CA357BA4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5D0DE-B11B-4529-B1B0-BD06772EAE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">
                                            <p:graphicEl>
                                              <a:dgm id="{D995D0DE-B11B-4529-B1B0-BD06772EAE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EE54F7-B2BF-44EF-9FDE-34BB473E4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34EE54F7-B2BF-44EF-9FDE-34BB473E43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8AA357-9E7D-4607-8D9A-BBE7E5C74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">
                                            <p:graphicEl>
                                              <a:dgm id="{EA8AA357-9E7D-4607-8D9A-BBE7E5C745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C1FD3B-307C-4A05-B876-A97BCA09E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">
                                            <p:graphicEl>
                                              <a:dgm id="{A7C1FD3B-307C-4A05-B876-A97BCA09ED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F018CC-80B3-4721-AEEE-ABB513BAC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>
                                            <p:graphicEl>
                                              <a:dgm id="{BDF018CC-80B3-4721-AEEE-ABB513BAC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C75712-6D6D-43F5-AF83-83BFCDEEF9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">
                                            <p:graphicEl>
                                              <a:dgm id="{7AC75712-6D6D-43F5-AF83-83BFCDEEF9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21934-6837-4C17-AA07-F1261472AC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graphicEl>
                                              <a:dgm id="{D1821934-6837-4C17-AA07-F1261472AC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FEC6CF-855C-490D-AF14-D1D81433A5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">
                                            <p:graphicEl>
                                              <a:dgm id="{C0FEC6CF-855C-490D-AF14-D1D81433A5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Challenges in Micro/Mini Hydro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97075"/>
            <a:ext cx="8229600" cy="4937125"/>
          </a:xfrm>
        </p:spPr>
        <p:txBody>
          <a:bodyPr/>
          <a:lstStyle/>
          <a:p>
            <a:r>
              <a:rPr lang="en-US" dirty="0" smtClean="0"/>
              <a:t>Ever increasing cost of installation(raw material cost, transportation etc)</a:t>
            </a:r>
          </a:p>
          <a:p>
            <a:r>
              <a:rPr lang="en-US" dirty="0" smtClean="0"/>
              <a:t>Longer project completion period</a:t>
            </a:r>
          </a:p>
          <a:p>
            <a:r>
              <a:rPr lang="en-US" dirty="0" smtClean="0"/>
              <a:t>Lack of productive energy use (Low Plant Factor)</a:t>
            </a:r>
          </a:p>
          <a:p>
            <a:r>
              <a:rPr lang="en-US" dirty="0" smtClean="0"/>
              <a:t>Inadequate revenue stream to cover operation and maintenance expenses</a:t>
            </a:r>
          </a:p>
          <a:p>
            <a:r>
              <a:rPr lang="en-US" dirty="0" smtClean="0"/>
              <a:t>Installations not immune to natural disasters like floods and landslides</a:t>
            </a:r>
          </a:p>
          <a:p>
            <a:r>
              <a:rPr lang="en-US" dirty="0" smtClean="0"/>
              <a:t>Private financial institutions skeptical by and large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129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0" hangingPunct="0">
              <a:defRPr/>
            </a:pPr>
            <a:r>
              <a:rPr lang="en-US" sz="3000" b="1" u="sng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Generating Social Capital through CM</a:t>
            </a:r>
            <a:endParaRPr lang="en-US" sz="3000" b="1" u="sng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49238" y="3359150"/>
            <a:ext cx="2752725" cy="1152525"/>
            <a:chOff x="884" y="2160"/>
            <a:chExt cx="1554" cy="726"/>
          </a:xfrm>
        </p:grpSpPr>
        <p:sp>
          <p:nvSpPr>
            <p:cNvPr id="24596" name="Oval 7"/>
            <p:cNvSpPr>
              <a:spLocks noChangeArrowheads="1"/>
            </p:cNvSpPr>
            <p:nvPr/>
          </p:nvSpPr>
          <p:spPr bwMode="auto">
            <a:xfrm>
              <a:off x="884" y="2160"/>
              <a:ext cx="1361" cy="726"/>
            </a:xfrm>
            <a:prstGeom prst="ellipse">
              <a:avLst/>
            </a:prstGeom>
            <a:solidFill>
              <a:srgbClr val="00CC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97" name="Text Box 8"/>
            <p:cNvSpPr txBox="1">
              <a:spLocks noChangeArrowheads="1"/>
            </p:cNvSpPr>
            <p:nvPr/>
          </p:nvSpPr>
          <p:spPr bwMode="auto">
            <a:xfrm>
              <a:off x="1020" y="2251"/>
              <a:ext cx="1418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kumimoji="1" lang="en-US" sz="2400" b="1">
                  <a:solidFill>
                    <a:srgbClr val="008000"/>
                  </a:solidFill>
                  <a:latin typeface="Times New Roman" pitchFamily="18" charset="0"/>
                </a:rPr>
                <a:t>Environment</a:t>
              </a:r>
            </a:p>
            <a:p>
              <a:pPr eaLnBrk="0" hangingPunct="0"/>
              <a:r>
                <a:rPr kumimoji="1" lang="en-US" sz="2400" b="1">
                  <a:solidFill>
                    <a:srgbClr val="008000"/>
                  </a:solidFill>
                  <a:latin typeface="Times New Roman" pitchFamily="18" charset="0"/>
                </a:rPr>
                <a:t>Management</a:t>
              </a:r>
              <a:endParaRPr lang="en-US" sz="2400" b="1">
                <a:latin typeface="Times New Roman" pitchFamily="18" charset="0"/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535113" y="1990725"/>
            <a:ext cx="2546350" cy="1081088"/>
            <a:chOff x="1383" y="1026"/>
            <a:chExt cx="1438" cy="681"/>
          </a:xfrm>
        </p:grpSpPr>
        <p:sp>
          <p:nvSpPr>
            <p:cNvPr id="24594" name="Oval 10"/>
            <p:cNvSpPr>
              <a:spLocks noChangeArrowheads="1"/>
            </p:cNvSpPr>
            <p:nvPr/>
          </p:nvSpPr>
          <p:spPr bwMode="auto">
            <a:xfrm>
              <a:off x="1383" y="1026"/>
              <a:ext cx="1406" cy="68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95" name="Text Box 11"/>
            <p:cNvSpPr txBox="1">
              <a:spLocks noChangeArrowheads="1"/>
            </p:cNvSpPr>
            <p:nvPr/>
          </p:nvSpPr>
          <p:spPr bwMode="auto">
            <a:xfrm>
              <a:off x="1429" y="1071"/>
              <a:ext cx="1392" cy="52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kumimoji="1" lang="en-US" sz="2400" b="1">
                  <a:latin typeface="Times New Roman" pitchFamily="18" charset="0"/>
                </a:rPr>
                <a:t>Organization</a:t>
              </a:r>
            </a:p>
            <a:p>
              <a:pPr algn="ctr" eaLnBrk="0" hangingPunct="0"/>
              <a:r>
                <a:rPr kumimoji="1" lang="en-US" sz="2400" b="1">
                  <a:latin typeface="Times New Roman" pitchFamily="18" charset="0"/>
                </a:rPr>
                <a:t>Development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133475" y="5303838"/>
            <a:ext cx="2489200" cy="1295400"/>
            <a:chOff x="1292" y="3158"/>
            <a:chExt cx="1316" cy="726"/>
          </a:xfrm>
        </p:grpSpPr>
        <p:sp>
          <p:nvSpPr>
            <p:cNvPr id="24592" name="Oval 13"/>
            <p:cNvSpPr>
              <a:spLocks noChangeArrowheads="1"/>
            </p:cNvSpPr>
            <p:nvPr/>
          </p:nvSpPr>
          <p:spPr bwMode="auto">
            <a:xfrm>
              <a:off x="1292" y="3158"/>
              <a:ext cx="1316" cy="726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93" name="Text Box 14"/>
            <p:cNvSpPr txBox="1">
              <a:spLocks noChangeArrowheads="1"/>
            </p:cNvSpPr>
            <p:nvPr/>
          </p:nvSpPr>
          <p:spPr bwMode="auto">
            <a:xfrm>
              <a:off x="1392" y="3216"/>
              <a:ext cx="1149" cy="46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3300"/>
                  </a:solidFill>
                  <a:latin typeface="Times New Roman" pitchFamily="18" charset="0"/>
                </a:rPr>
                <a:t>Technology</a:t>
              </a:r>
            </a:p>
            <a:p>
              <a:pPr algn="ctr" eaLnBrk="0" hangingPunct="0"/>
              <a:r>
                <a:rPr lang="en-US" sz="2400" b="1">
                  <a:solidFill>
                    <a:srgbClr val="FF3300"/>
                  </a:solidFill>
                  <a:latin typeface="Times New Roman" pitchFamily="18" charset="0"/>
                </a:rPr>
                <a:t>Promotion</a:t>
              </a:r>
              <a:endParaRPr kumimoji="1" lang="en-US" sz="2400" b="1">
                <a:solidFill>
                  <a:srgbClr val="008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149850" y="2062163"/>
            <a:ext cx="2597150" cy="1087437"/>
            <a:chOff x="3606" y="1248"/>
            <a:chExt cx="1315" cy="685"/>
          </a:xfrm>
        </p:grpSpPr>
        <p:sp>
          <p:nvSpPr>
            <p:cNvPr id="24590" name="Oval 16"/>
            <p:cNvSpPr>
              <a:spLocks noChangeArrowheads="1"/>
            </p:cNvSpPr>
            <p:nvPr/>
          </p:nvSpPr>
          <p:spPr bwMode="auto">
            <a:xfrm>
              <a:off x="3606" y="1253"/>
              <a:ext cx="1315" cy="680"/>
            </a:xfrm>
            <a:prstGeom prst="ellipse">
              <a:avLst/>
            </a:prstGeom>
            <a:solidFill>
              <a:srgbClr val="FF7C8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91" name="Text Box 17"/>
            <p:cNvSpPr txBox="1">
              <a:spLocks noChangeArrowheads="1"/>
            </p:cNvSpPr>
            <p:nvPr/>
          </p:nvSpPr>
          <p:spPr bwMode="auto">
            <a:xfrm>
              <a:off x="3648" y="1248"/>
              <a:ext cx="1228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kumimoji="1" lang="en-US" sz="2400" b="1">
                  <a:latin typeface="Times New Roman" pitchFamily="18" charset="0"/>
                </a:rPr>
                <a:t>Skill</a:t>
              </a:r>
            </a:p>
            <a:p>
              <a:pPr algn="ctr" eaLnBrk="0" hangingPunct="0"/>
              <a:r>
                <a:rPr kumimoji="1" lang="en-US" sz="2400" b="1">
                  <a:latin typeface="Times New Roman" pitchFamily="18" charset="0"/>
                </a:rPr>
                <a:t>Enhancement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6677025" y="3646488"/>
            <a:ext cx="2249488" cy="1368425"/>
            <a:chOff x="4286" y="2069"/>
            <a:chExt cx="1270" cy="862"/>
          </a:xfrm>
        </p:grpSpPr>
        <p:sp>
          <p:nvSpPr>
            <p:cNvPr id="24588" name="Oval 19"/>
            <p:cNvSpPr>
              <a:spLocks noChangeArrowheads="1"/>
            </p:cNvSpPr>
            <p:nvPr/>
          </p:nvSpPr>
          <p:spPr bwMode="auto">
            <a:xfrm>
              <a:off x="4286" y="2069"/>
              <a:ext cx="1270" cy="86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89" name="Text Box 20"/>
            <p:cNvSpPr txBox="1">
              <a:spLocks noChangeArrowheads="1"/>
            </p:cNvSpPr>
            <p:nvPr/>
          </p:nvSpPr>
          <p:spPr bwMode="auto">
            <a:xfrm>
              <a:off x="4377" y="2205"/>
              <a:ext cx="1149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tx2"/>
                  </a:solidFill>
                  <a:latin typeface="Times New Roman" pitchFamily="18" charset="0"/>
                </a:rPr>
                <a:t>Capital Formation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589463" y="5446713"/>
            <a:ext cx="2549525" cy="1295400"/>
            <a:chOff x="3651" y="3113"/>
            <a:chExt cx="1440" cy="816"/>
          </a:xfrm>
        </p:grpSpPr>
        <p:sp>
          <p:nvSpPr>
            <p:cNvPr id="24586" name="Oval 22"/>
            <p:cNvSpPr>
              <a:spLocks noChangeArrowheads="1"/>
            </p:cNvSpPr>
            <p:nvPr/>
          </p:nvSpPr>
          <p:spPr bwMode="auto">
            <a:xfrm>
              <a:off x="3651" y="3113"/>
              <a:ext cx="1406" cy="816"/>
            </a:xfrm>
            <a:prstGeom prst="ellipse">
              <a:avLst/>
            </a:prstGeom>
            <a:solidFill>
              <a:srgbClr val="38607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/>
            <a:p>
              <a:endParaRPr lang="en-US"/>
            </a:p>
          </p:txBody>
        </p:sp>
        <p:sp>
          <p:nvSpPr>
            <p:cNvPr id="24587" name="Text Box 23"/>
            <p:cNvSpPr txBox="1">
              <a:spLocks noChangeArrowheads="1"/>
            </p:cNvSpPr>
            <p:nvPr/>
          </p:nvSpPr>
          <p:spPr bwMode="auto">
            <a:xfrm>
              <a:off x="3651" y="3203"/>
              <a:ext cx="1440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kumimoji="1" lang="en-US" sz="2400" b="1">
                  <a:solidFill>
                    <a:srgbClr val="FFFF66"/>
                  </a:solidFill>
                  <a:latin typeface="Times New Roman" pitchFamily="18" charset="0"/>
                </a:rPr>
                <a:t>Women’s</a:t>
              </a:r>
            </a:p>
            <a:p>
              <a:pPr algn="ctr" eaLnBrk="0" hangingPunct="0"/>
              <a:r>
                <a:rPr kumimoji="1" lang="en-US" sz="2400" b="1">
                  <a:solidFill>
                    <a:srgbClr val="FFFF66"/>
                  </a:solidFill>
                  <a:latin typeface="Times New Roman" pitchFamily="18" charset="0"/>
                </a:rPr>
                <a:t>Empowerment</a:t>
              </a:r>
              <a:endParaRPr lang="en-US" sz="2400" b="1">
                <a:solidFill>
                  <a:srgbClr val="FFFF66"/>
                </a:solidFill>
                <a:latin typeface="Times New Roman" pitchFamily="18" charset="0"/>
              </a:endParaRPr>
            </a:p>
          </p:txBody>
        </p:sp>
      </p:grpSp>
      <p:sp>
        <p:nvSpPr>
          <p:cNvPr id="57368" name="AutoShape 24"/>
          <p:cNvSpPr>
            <a:spLocks noChangeArrowheads="1"/>
          </p:cNvSpPr>
          <p:nvPr/>
        </p:nvSpPr>
        <p:spPr bwMode="auto">
          <a:xfrm>
            <a:off x="3303588" y="3719513"/>
            <a:ext cx="2566987" cy="1684283"/>
          </a:xfrm>
          <a:prstGeom prst="octagon">
            <a:avLst>
              <a:gd name="adj" fmla="val 29287"/>
            </a:avLst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Community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</a:rPr>
              <a:t>Mobilization (CM)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3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31 -0.2794 L -2.5E-6 1.85185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47 -3.33333E-6 L -2.22222E-6 -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2 0.22708 L 0.00365 -0.0143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396 0.1956 L -1.66667E-6 1.85185E-6 " pathEditMode="fixed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88 0.00162 L 5.E-6 4.07407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531 -0.30046 L 2.5E-6 -2.96296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6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381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 TO Success 1- Favorable Policy Environment</a:t>
            </a:r>
            <a:endParaRPr lang="en-US" sz="2800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Promulgation of Rural Energy Policy 2006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kern="0" dirty="0" smtClean="0">
                <a:latin typeface="Times New Roman" pitchFamily="18" charset="0"/>
                <a:cs typeface="Times New Roman" pitchFamily="18" charset="0"/>
              </a:rPr>
              <a:t>Reduce 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dependency on traditional energy &amp; conserve environment </a:t>
            </a:r>
            <a:r>
              <a:rPr lang="en-US" kern="0" dirty="0" smtClean="0">
                <a:latin typeface="Times New Roman" pitchFamily="18" charset="0"/>
                <a:cs typeface="Times New Roman" pitchFamily="18" charset="0"/>
              </a:rPr>
              <a:t>by increasing access to RETs.</a:t>
            </a:r>
          </a:p>
          <a:p>
            <a:pPr lvl="1">
              <a:defRPr/>
            </a:pPr>
            <a:r>
              <a:rPr lang="en-US" kern="0" dirty="0" smtClean="0">
                <a:latin typeface="Times New Roman" pitchFamily="18" charset="0"/>
                <a:cs typeface="Times New Roman" pitchFamily="18" charset="0"/>
              </a:rPr>
              <a:t>Increase 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employment</a:t>
            </a:r>
            <a:r>
              <a:rPr lang="en-US" kern="0" dirty="0" smtClean="0">
                <a:latin typeface="Times New Roman" pitchFamily="18" charset="0"/>
                <a:cs typeface="Times New Roman" pitchFamily="18" charset="0"/>
              </a:rPr>
              <a:t> and productivity through RETs. 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Increase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living standard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of rural population by integrating RETs with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social and economic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activities.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DBB17B-AA51-4961-A75A-F0BFA3C0B634}" type="datetime1">
              <a:rPr lang="en-US" smtClean="0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C9570-B682-4C75-8386-5CC11F3033F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109A4-A635-4CA3-B2BF-3152474A40D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89154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 TO Success 2- Strong Quality Assurance System</a:t>
            </a:r>
            <a:endParaRPr lang="en-US" sz="2800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Guidelines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900" b="1" dirty="0">
                <a:solidFill>
                  <a:schemeClr val="tx2"/>
                </a:solidFill>
              </a:rPr>
              <a:t>Pre feasibility study Guidelines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900" b="1" dirty="0">
                <a:solidFill>
                  <a:schemeClr val="tx2"/>
                </a:solidFill>
              </a:rPr>
              <a:t>Detail feasibility study Guidelines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900" b="1" dirty="0">
                <a:solidFill>
                  <a:schemeClr val="tx2"/>
                </a:solidFill>
              </a:rPr>
              <a:t>Tariff Setting Guidelines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900" b="1" dirty="0">
                <a:solidFill>
                  <a:schemeClr val="tx2"/>
                </a:solidFill>
              </a:rPr>
              <a:t>Model Biding Document</a:t>
            </a:r>
          </a:p>
          <a:p>
            <a:pPr>
              <a:lnSpc>
                <a:spcPct val="80000"/>
              </a:lnSpc>
              <a:defRPr/>
            </a:pP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Technical Standards</a:t>
            </a:r>
          </a:p>
          <a:p>
            <a:pPr lvl="1">
              <a:defRPr/>
            </a:pPr>
            <a:r>
              <a:rPr lang="en-US" sz="1600" dirty="0">
                <a:latin typeface="Arial" charset="0"/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Biogas, Solar and Micro Hydro</a:t>
            </a:r>
          </a:p>
          <a:p>
            <a:pPr lvl="1"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Renewable Energy Test Station (RETS) to test and verify the quality standard </a:t>
            </a:r>
          </a:p>
          <a:p>
            <a:pPr lvl="2">
              <a:lnSpc>
                <a:spcPct val="80000"/>
              </a:lnSpc>
              <a:defRPr/>
            </a:pPr>
            <a:endParaRPr lang="en-US" sz="2900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 qualification:</a:t>
            </a:r>
            <a:endParaRPr lang="en-US" sz="2800" dirty="0" smtClean="0">
              <a:latin typeface="Arial" charset="0"/>
            </a:endParaRPr>
          </a:p>
          <a:p>
            <a:pPr lvl="1">
              <a:defRPr/>
            </a:pPr>
            <a:r>
              <a:rPr lang="en-US" sz="2900" b="1" dirty="0" smtClean="0">
                <a:solidFill>
                  <a:schemeClr val="tx2"/>
                </a:solidFill>
              </a:rPr>
              <a:t>Consulting Firms </a:t>
            </a:r>
          </a:p>
          <a:p>
            <a:pPr lvl="1">
              <a:defRPr/>
            </a:pPr>
            <a:r>
              <a:rPr lang="en-US" sz="2900" b="1" dirty="0" smtClean="0">
                <a:solidFill>
                  <a:schemeClr val="tx2"/>
                </a:solidFill>
              </a:rPr>
              <a:t> Manufacturers, Fabricators &amp; Installers</a:t>
            </a:r>
          </a:p>
          <a:p>
            <a:pPr lvl="1">
              <a:defRPr/>
            </a:pPr>
            <a:r>
              <a:rPr lang="en-US" sz="2900" b="1" dirty="0" smtClean="0">
                <a:solidFill>
                  <a:schemeClr val="tx2"/>
                </a:solidFill>
              </a:rPr>
              <a:t> Quality Supervisor, POV inspectors</a:t>
            </a:r>
          </a:p>
          <a:p>
            <a:pPr lvl="2">
              <a:lnSpc>
                <a:spcPct val="80000"/>
              </a:lnSpc>
              <a:defRPr/>
            </a:pPr>
            <a:endParaRPr lang="en-US" sz="2900" b="1" dirty="0" smtClean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47768C0-79AD-4170-84FB-859F589250CD}" type="datetime1">
              <a:rPr lang="en-US" smtClean="0"/>
              <a:pPr>
                <a:defRPr/>
              </a:pPr>
              <a:t>1/28/2015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305800" cy="762000"/>
          </a:xfrm>
        </p:spPr>
        <p:txBody>
          <a:bodyPr/>
          <a:lstStyle/>
          <a:p>
            <a:pPr>
              <a:defRPr/>
            </a:pPr>
            <a:r>
              <a:rPr lang="en-US" u="none" kern="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Outline</a:t>
            </a:r>
            <a:endParaRPr lang="en-US" u="none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686800" cy="480060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Nepal’s Renewable Energy Overview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RE Sources- Prospects, Potential and Progress 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Institutional Arrangement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Policy Landscape of RE Sector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RE Policy, Delivery Mechanism and Financial Incentives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NRREP and  Micro/Mini Hydro Power Sector Development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MHP Development Trend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Implementation Modalities and Challenges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Key Actors</a:t>
            </a:r>
          </a:p>
          <a:p>
            <a:pPr marL="615950" lvl="2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Success Factors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</a:rPr>
              <a:t>Few Recommendations for Myanmar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078918-6447-4103-A27C-947AF7A5E0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TO Success 2: Quality Control, Monitoring &amp; Evaluation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200400"/>
          </a:xfrm>
        </p:spPr>
        <p:txBody>
          <a:bodyPr/>
          <a:lstStyle/>
          <a:p>
            <a:r>
              <a:rPr lang="en-US" smtClean="0"/>
              <a:t>Beneficiaries’ direct involvement from the beginning </a:t>
            </a:r>
          </a:p>
          <a:p>
            <a:r>
              <a:rPr lang="en-US" smtClean="0"/>
              <a:t>Third party monitoring and verification </a:t>
            </a:r>
          </a:p>
          <a:p>
            <a:r>
              <a:rPr lang="en-US" smtClean="0"/>
              <a:t>Penalty system for non-compliance up to the disqualification of the companies</a:t>
            </a:r>
          </a:p>
          <a:p>
            <a:r>
              <a:rPr lang="en-US" smtClean="0"/>
              <a:t>Mini/ Micro hydro – 100% checking and verification</a:t>
            </a:r>
          </a:p>
          <a:p>
            <a:r>
              <a:rPr lang="en-US" smtClean="0"/>
              <a:t>Biogas/ solar systems/ metallic  ICS- sample checking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TO Success 3- Appropriate Institutional Mechanism</a:t>
            </a:r>
            <a:endParaRPr lang="en-US" sz="2400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Centre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Autonomous AEPC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Centralized Capacity Building Centre and Service Providers; CRT/N,BSP/N,NMHDA,SEMAN,NBPA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Prequalified private sector organizations</a:t>
            </a:r>
          </a:p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District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DEES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Regional service centers and support organization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Branch offices of qualified private companies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Users network</a:t>
            </a:r>
          </a:p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Community</a:t>
            </a:r>
          </a:p>
          <a:p>
            <a:pPr lvl="2">
              <a:lnSpc>
                <a:spcPct val="70000"/>
              </a:lnSpc>
              <a:defRPr/>
            </a:pPr>
            <a:r>
              <a:rPr lang="en-US" sz="2700" b="1" dirty="0" smtClean="0">
                <a:solidFill>
                  <a:schemeClr val="tx2"/>
                </a:solidFill>
              </a:rPr>
              <a:t>Community Based Organizations, Cooperatives and functional groups</a:t>
            </a:r>
          </a:p>
          <a:p>
            <a:pPr lvl="2">
              <a:lnSpc>
                <a:spcPct val="70000"/>
              </a:lnSpc>
              <a:defRPr/>
            </a:pPr>
            <a:endParaRPr lang="en-US" sz="27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noFill/>
        </p:spPr>
        <p:txBody>
          <a:bodyPr/>
          <a:lstStyle/>
          <a:p>
            <a:fld id="{B3A998B0-CC57-4932-9D21-4C08F90C140D}" type="slidenum">
              <a:rPr lang="en-US" smtClean="0"/>
              <a:pPr/>
              <a:t>22</a:t>
            </a:fld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229600" cy="5049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0" y="30480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400" b="1" u="sng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Success: A Long Journey  </a:t>
            </a:r>
            <a:endParaRPr lang="en-US" sz="2400" b="1" u="sng" cap="all" dirty="0">
              <a:solidFill>
                <a:srgbClr val="2B33D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68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cap="all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Possible Insights for Myanmar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5181600"/>
          </a:xfrm>
        </p:spPr>
        <p:txBody>
          <a:bodyPr>
            <a:normAutofit/>
          </a:bodyPr>
          <a:lstStyle/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Dedicated Ministry/Institute mandated for development of off grid electrification from various renewable energy sources</a:t>
            </a:r>
          </a:p>
          <a:p>
            <a:pPr marL="617220" lvl="1" indent="-342900">
              <a:lnSpc>
                <a:spcPct val="90000"/>
              </a:lnSpc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1900" dirty="0" smtClean="0"/>
              <a:t>Financial support</a:t>
            </a:r>
          </a:p>
          <a:p>
            <a:pPr marL="617220" lvl="1" indent="-342900">
              <a:lnSpc>
                <a:spcPct val="90000"/>
              </a:lnSpc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1900" dirty="0" smtClean="0"/>
              <a:t>Technical Assistance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Careful design of the program, with all stakeholders in mind on their roles, responsibilities, core competence and limitations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Suitable package for training, orientation, capacity building and exposure to relevant institutions/scenarios.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Effective team building with competent members having previous similar experience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Identifying roles for the development partners(Donors)</a:t>
            </a:r>
          </a:p>
          <a:p>
            <a:pPr marL="798513" lvl="1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Money(for subsidy etc)</a:t>
            </a:r>
          </a:p>
          <a:p>
            <a:pPr marL="798513" lvl="1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Policy level support</a:t>
            </a:r>
          </a:p>
          <a:p>
            <a:pPr marL="798513" lvl="1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Technical Assistance</a:t>
            </a:r>
          </a:p>
          <a:p>
            <a:pPr marL="798513" lvl="1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Robust selection mechanism of partner organizations with clearly defined exit plan</a:t>
            </a:r>
          </a:p>
          <a:p>
            <a:pPr marL="798513" lvl="1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>
              <a:buFont typeface="Wingdings 2" pitchFamily="18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3" descr="AEPC (3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5913" y="0"/>
            <a:ext cx="9459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2232025"/>
          </a:xfrm>
          <a:solidFill>
            <a:srgbClr val="002060">
              <a:alpha val="30000"/>
            </a:srgb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latin typeface="Georgia" pitchFamily="18" charset="0"/>
              </a:rPr>
              <a:t>Thank you very much for your kind attention !!!</a:t>
            </a:r>
            <a:endParaRPr lang="en-US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905000" y="4419600"/>
            <a:ext cx="5257800" cy="1143000"/>
          </a:xfrm>
        </p:spPr>
        <p:txBody>
          <a:bodyPr>
            <a:normAutofit fontScale="62500" lnSpcReduction="20000"/>
          </a:bodyPr>
          <a:lstStyle/>
          <a:p>
            <a:pPr marR="0" algn="ctr"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Ram Prasad Dhital</a:t>
            </a:r>
          </a:p>
          <a:p>
            <a:pPr marR="0" algn="ctr"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Email: ram.dhital@aepc.gov.np</a:t>
            </a:r>
          </a:p>
          <a:p>
            <a:pPr marR="0" algn="ctr"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Phone: 01-5539390/9851076005</a:t>
            </a:r>
          </a:p>
          <a:p>
            <a:pPr marR="0" algn="ctr"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www.aepc.gov.np</a:t>
            </a:r>
          </a:p>
          <a:p>
            <a:pPr marR="0" algn="ctr"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</p:txBody>
      </p:sp>
      <p:pic>
        <p:nvPicPr>
          <p:cNvPr id="8" name="Picture 7" descr="http://nepalitimes.com/imgbank/article/2010/nt31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0"/>
            <a:ext cx="1600200" cy="13879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pulimarang-rooftop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0"/>
            <a:ext cx="1676400" cy="1371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 descr="https://encrypted-tbn0.gstatic.com/images?q=tbn:ANd9GcTL13ZpZGfc3OSvB6b4zzCYZrciRAz0RqTYu3cD7QCvzMS0O0f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0"/>
            <a:ext cx="1600200" cy="129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 descr="http://www.climatenewsnetwork.net/wp-content/uploads/Nepalbiogasnew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81073"/>
            <a:ext cx="1676400" cy="12905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12" descr="11"/>
          <p:cNvPicPr/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5943600" y="0"/>
            <a:ext cx="1600200" cy="129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9988"/>
            <a:ext cx="8534400" cy="506412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u="none" cap="small" dirty="0" smtClean="0"/>
              <a:t>Energy</a:t>
            </a:r>
            <a:r>
              <a:rPr lang="en-US" u="none" dirty="0" smtClean="0">
                <a:latin typeface="Algerian" pitchFamily="82" charset="0"/>
              </a:rPr>
              <a:t> </a:t>
            </a:r>
            <a:r>
              <a:rPr lang="en-US" u="none" cap="small" dirty="0" smtClean="0"/>
              <a:t>Sector Overview</a:t>
            </a:r>
            <a:endParaRPr lang="en-US" u="none" cap="small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24384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smtClean="0"/>
              <a:t>Total Energy consumption (FY 2012/13)- 10,038 Million ToE</a:t>
            </a:r>
          </a:p>
          <a:p>
            <a:pPr>
              <a:spcBef>
                <a:spcPts val="1200"/>
              </a:spcBef>
            </a:pPr>
            <a:r>
              <a:rPr lang="en-US" sz="1800" smtClean="0"/>
              <a:t>High dependence on traditional fuel and imported petroleum products</a:t>
            </a:r>
          </a:p>
          <a:p>
            <a:pPr>
              <a:spcBef>
                <a:spcPts val="1200"/>
              </a:spcBef>
            </a:pPr>
            <a:r>
              <a:rPr lang="en-US" sz="1800" smtClean="0"/>
              <a:t>Rich in water resources but an acute energy crisis.</a:t>
            </a:r>
          </a:p>
          <a:p>
            <a:pPr>
              <a:spcBef>
                <a:spcPts val="1200"/>
              </a:spcBef>
            </a:pPr>
            <a:r>
              <a:rPr lang="en-US" sz="1800" smtClean="0"/>
              <a:t>Access to Electricity: 69 % of total population (14 % from RETs)</a:t>
            </a:r>
          </a:p>
          <a:p>
            <a:pPr>
              <a:spcBef>
                <a:spcPts val="1200"/>
              </a:spcBef>
            </a:pPr>
            <a:r>
              <a:rPr lang="en-US" sz="1800" smtClean="0"/>
              <a:t>Residential  sector consumes about 87% of the total energy</a:t>
            </a:r>
          </a:p>
          <a:p>
            <a:pPr>
              <a:spcBef>
                <a:spcPts val="1200"/>
              </a:spcBef>
            </a:pPr>
            <a:r>
              <a:rPr lang="en-US" sz="1800" smtClean="0"/>
              <a:t>Per capita energy consumption is about 16 GJ. (One of the lowest in the world)</a:t>
            </a:r>
          </a:p>
          <a:p>
            <a:endParaRPr lang="en-US" sz="200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7739063"/>
            <a:ext cx="2133600" cy="220662"/>
          </a:xfrm>
        </p:spPr>
        <p:txBody>
          <a:bodyPr/>
          <a:lstStyle/>
          <a:p>
            <a:pPr>
              <a:defRPr/>
            </a:pPr>
            <a:fld id="{2499FCFA-5248-4E8B-BA6A-A52BE1A3F3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41" name="TextBox 17"/>
          <p:cNvSpPr txBox="1">
            <a:spLocks noChangeArrowheads="1"/>
          </p:cNvSpPr>
          <p:nvPr/>
        </p:nvSpPr>
        <p:spPr bwMode="auto">
          <a:xfrm>
            <a:off x="304800" y="6550025"/>
            <a:ext cx="678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/>
              <a:t>Sources: Economic Survey 2014 (MoF), APR 2013(NEA), UNDP 2013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3000" contrast="60000"/>
          </a:blip>
          <a:srcRect r="5746"/>
          <a:stretch>
            <a:fillRect/>
          </a:stretch>
        </p:blipFill>
        <p:spPr bwMode="auto">
          <a:xfrm>
            <a:off x="2819401" y="4368800"/>
            <a:ext cx="2743200" cy="18287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2"/>
          <p:cNvSpPr txBox="1">
            <a:spLocks noChangeArrowheads="1"/>
          </p:cNvSpPr>
          <p:nvPr/>
        </p:nvSpPr>
        <p:spPr bwMode="auto">
          <a:xfrm>
            <a:off x="381000" y="5486400"/>
            <a:ext cx="29718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Traditional: Fuel wood, Agro- residue, Animal Residue </a:t>
            </a:r>
          </a:p>
        </p:txBody>
      </p:sp>
      <p:sp>
        <p:nvSpPr>
          <p:cNvPr id="15363" name="TextBox 13"/>
          <p:cNvSpPr txBox="1">
            <a:spLocks noChangeArrowheads="1"/>
          </p:cNvSpPr>
          <p:nvPr/>
        </p:nvSpPr>
        <p:spPr bwMode="auto">
          <a:xfrm>
            <a:off x="3352800" y="5486400"/>
            <a:ext cx="27432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B0F0"/>
                </a:solidFill>
              </a:rPr>
              <a:t>Commercial: Petroleum, Coal, Electricity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43600" y="5486400"/>
            <a:ext cx="2819400" cy="4619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Renewable: Solar, MH, Bio-gas, Wind etc.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7739063"/>
            <a:ext cx="2133600" cy="220662"/>
          </a:xfrm>
        </p:spPr>
        <p:txBody>
          <a:bodyPr/>
          <a:lstStyle/>
          <a:p>
            <a:pPr>
              <a:defRPr/>
            </a:pPr>
            <a:fld id="{ADA6CA20-ACC3-43BC-83D2-562672EBB6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5366" name="TextBox 17"/>
          <p:cNvSpPr txBox="1">
            <a:spLocks noChangeArrowheads="1"/>
          </p:cNvSpPr>
          <p:nvPr/>
        </p:nvSpPr>
        <p:spPr bwMode="auto">
          <a:xfrm>
            <a:off x="304800" y="6550025"/>
            <a:ext cx="6781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/>
              <a:t>Sources: Economic Survey 2014 (MoF), APR 2013(NEA), UNDP 2013</a:t>
            </a:r>
          </a:p>
        </p:txBody>
      </p:sp>
      <p:grpSp>
        <p:nvGrpSpPr>
          <p:cNvPr id="15367" name="Group 19"/>
          <p:cNvGrpSpPr>
            <a:grpSpLocks/>
          </p:cNvGrpSpPr>
          <p:nvPr/>
        </p:nvGrpSpPr>
        <p:grpSpPr bwMode="auto">
          <a:xfrm>
            <a:off x="457200" y="2514600"/>
            <a:ext cx="8229600" cy="2743200"/>
            <a:chOff x="457200" y="1219200"/>
            <a:chExt cx="8229600" cy="2514600"/>
          </a:xfrm>
        </p:grpSpPr>
        <p:graphicFrame>
          <p:nvGraphicFramePr>
            <p:cNvPr id="7" name="Chart 6"/>
            <p:cNvGraphicFramePr/>
            <p:nvPr/>
          </p:nvGraphicFramePr>
          <p:xfrm>
            <a:off x="457200" y="1219200"/>
            <a:ext cx="3581400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8" name="Chart 7"/>
            <p:cNvGraphicFramePr/>
            <p:nvPr/>
          </p:nvGraphicFramePr>
          <p:xfrm>
            <a:off x="4953000" y="1219200"/>
            <a:ext cx="3733800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9" name="Right Arrow 18"/>
            <p:cNvSpPr/>
            <p:nvPr/>
          </p:nvSpPr>
          <p:spPr>
            <a:xfrm>
              <a:off x="3886200" y="2210197"/>
              <a:ext cx="1219200" cy="8382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8534400" cy="506413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u="none" cap="small" dirty="0" smtClean="0"/>
              <a:t>DEVELOPMENT IN ENERGY MIX</a:t>
            </a:r>
            <a:endParaRPr lang="en-US" u="none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889750"/>
            <a:ext cx="762000" cy="365125"/>
          </a:xfrm>
        </p:spPr>
        <p:txBody>
          <a:bodyPr/>
          <a:lstStyle/>
          <a:p>
            <a:pPr>
              <a:defRPr/>
            </a:pPr>
            <a:fld id="{AC1BA8CE-EF41-4CD7-85C2-5E064DB358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 l="2126" r="4349"/>
          <a:stretch>
            <a:fillRect/>
          </a:stretch>
        </p:blipFill>
        <p:spPr bwMode="auto">
          <a:xfrm>
            <a:off x="152400" y="16002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808038"/>
            <a:ext cx="8001000" cy="792162"/>
          </a:xfrm>
        </p:spPr>
        <p:txBody>
          <a:bodyPr/>
          <a:lstStyle/>
          <a:p>
            <a:pPr>
              <a:defRPr/>
            </a:pPr>
            <a:r>
              <a:rPr lang="en-US" u="none" cap="small" dirty="0" smtClean="0"/>
              <a:t>Energy Sector Institutional Overview</a:t>
            </a:r>
            <a:endParaRPr lang="en-US" u="none" cap="small" dirty="0"/>
          </a:p>
        </p:txBody>
      </p:sp>
      <p:sp>
        <p:nvSpPr>
          <p:cNvPr id="26" name="Rectangle 25"/>
          <p:cNvSpPr/>
          <p:nvPr/>
        </p:nvSpPr>
        <p:spPr>
          <a:xfrm>
            <a:off x="152400" y="2057400"/>
            <a:ext cx="2514600" cy="40386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en-US" sz="2400" i="1" dirty="0">
              <a:solidFill>
                <a:srgbClr val="00B0F0"/>
              </a:solidFill>
            </a:endParaRPr>
          </a:p>
          <a:p>
            <a:pPr algn="ctr">
              <a:defRPr/>
            </a:pPr>
            <a:r>
              <a:rPr lang="en-US" sz="2400" i="1" dirty="0">
                <a:solidFill>
                  <a:srgbClr val="00B0F0"/>
                </a:solidFill>
              </a:rPr>
              <a:t>HYDRO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8400" y="3505200"/>
            <a:ext cx="1371600" cy="2514600"/>
          </a:xfrm>
          <a:prstGeom prst="rect">
            <a:avLst/>
          </a:pr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Renewable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14800" y="4114800"/>
            <a:ext cx="1371600" cy="1600200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Petroleum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20000" y="4114800"/>
            <a:ext cx="1295400" cy="1905000"/>
          </a:xfrm>
          <a:prstGeom prst="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Renewable</a:t>
            </a:r>
          </a:p>
        </p:txBody>
      </p:sp>
      <p:sp>
        <p:nvSpPr>
          <p:cNvPr id="30" name="Isosceles Triangle 29"/>
          <p:cNvSpPr/>
          <p:nvPr/>
        </p:nvSpPr>
        <p:spPr>
          <a:xfrm>
            <a:off x="2819400" y="2209800"/>
            <a:ext cx="3124200" cy="1828800"/>
          </a:xfrm>
          <a:prstGeom prst="triangle">
            <a:avLst>
              <a:gd name="adj" fmla="val 40884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Coordination</a:t>
            </a:r>
          </a:p>
        </p:txBody>
      </p:sp>
      <p:sp>
        <p:nvSpPr>
          <p:cNvPr id="16394" name="TextBox 12"/>
          <p:cNvSpPr txBox="1">
            <a:spLocks noChangeArrowheads="1"/>
          </p:cNvSpPr>
          <p:nvPr/>
        </p:nvSpPr>
        <p:spPr bwMode="auto">
          <a:xfrm>
            <a:off x="147638" y="6477000"/>
            <a:ext cx="1833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Source: NPC 2013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6200" y="3962400"/>
            <a:ext cx="914400" cy="2762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/>
              <a:t>MOFALD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00" y="5181600"/>
            <a:ext cx="1622425" cy="6461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DDC/DEECCS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79"/>
          <p:cNvGrpSpPr>
            <a:grpSpLocks/>
          </p:cNvGrpSpPr>
          <p:nvPr/>
        </p:nvGrpSpPr>
        <p:grpSpPr bwMode="auto">
          <a:xfrm>
            <a:off x="3733800" y="3200400"/>
            <a:ext cx="1752600" cy="1981200"/>
            <a:chOff x="2352" y="2064"/>
            <a:chExt cx="1104" cy="1248"/>
          </a:xfrm>
        </p:grpSpPr>
        <p:sp>
          <p:nvSpPr>
            <p:cNvPr id="17454" name="Oval 54"/>
            <p:cNvSpPr>
              <a:spLocks noChangeArrowheads="1"/>
            </p:cNvSpPr>
            <p:nvPr/>
          </p:nvSpPr>
          <p:spPr bwMode="auto">
            <a:xfrm>
              <a:off x="2352" y="2064"/>
              <a:ext cx="1104" cy="12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5" name="Text Box 55"/>
            <p:cNvSpPr txBox="1">
              <a:spLocks noChangeArrowheads="1"/>
            </p:cNvSpPr>
            <p:nvPr/>
          </p:nvSpPr>
          <p:spPr bwMode="auto">
            <a:xfrm>
              <a:off x="2496" y="2640"/>
              <a:ext cx="86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200" b="1"/>
            </a:p>
          </p:txBody>
        </p:sp>
      </p:grpSp>
      <p:sp>
        <p:nvSpPr>
          <p:cNvPr id="17411" name="AutoShape 63"/>
          <p:cNvSpPr>
            <a:spLocks noChangeArrowheads="1"/>
          </p:cNvSpPr>
          <p:nvPr/>
        </p:nvSpPr>
        <p:spPr bwMode="auto">
          <a:xfrm>
            <a:off x="4419600" y="5181600"/>
            <a:ext cx="457200" cy="990600"/>
          </a:xfrm>
          <a:prstGeom prst="downArrow">
            <a:avLst>
              <a:gd name="adj1" fmla="val 50000"/>
              <a:gd name="adj2" fmla="val 458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AutoShape 64"/>
          <p:cNvSpPr>
            <a:spLocks noChangeArrowheads="1"/>
          </p:cNvSpPr>
          <p:nvPr/>
        </p:nvSpPr>
        <p:spPr bwMode="auto">
          <a:xfrm>
            <a:off x="3352800" y="2971800"/>
            <a:ext cx="2438400" cy="2286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83"/>
          <p:cNvSpPr txBox="1">
            <a:spLocks noChangeArrowheads="1"/>
          </p:cNvSpPr>
          <p:nvPr/>
        </p:nvSpPr>
        <p:spPr bwMode="auto">
          <a:xfrm>
            <a:off x="3810000" y="3886200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Procedures/ Guidelines</a:t>
            </a:r>
          </a:p>
        </p:txBody>
      </p:sp>
      <p:sp>
        <p:nvSpPr>
          <p:cNvPr id="17414" name="Text Box 84"/>
          <p:cNvSpPr txBox="1">
            <a:spLocks noChangeArrowheads="1"/>
          </p:cNvSpPr>
          <p:nvPr/>
        </p:nvSpPr>
        <p:spPr bwMode="auto">
          <a:xfrm>
            <a:off x="3962400" y="4495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Subsidy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52400" y="1143000"/>
            <a:ext cx="8763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000" b="1" kern="0" cap="all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AEPC APPROACH FOR </a:t>
            </a:r>
            <a:r>
              <a:rPr lang="en-US" sz="3000" b="1" kern="0" cap="all" dirty="0" err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</a:t>
            </a:r>
            <a:r>
              <a:rPr lang="en-US" sz="3000" b="1" kern="0" cap="all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Implementation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429000" y="1752600"/>
            <a:ext cx="1981200" cy="979488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P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ublic </a:t>
            </a:r>
          </a:p>
          <a:p>
            <a:pPr algn="ctr">
              <a:lnSpc>
                <a:spcPct val="8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P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rivate </a:t>
            </a:r>
          </a:p>
          <a:p>
            <a:pPr algn="ctr">
              <a:lnSpc>
                <a:spcPct val="80000"/>
              </a:lnSpc>
              <a:defRPr/>
            </a:pP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P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artnership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81000" y="2206625"/>
            <a:ext cx="2743200" cy="436563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Demand side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grpSp>
        <p:nvGrpSpPr>
          <p:cNvPr id="17418" name="Group 72"/>
          <p:cNvGrpSpPr>
            <a:grpSpLocks/>
          </p:cNvGrpSpPr>
          <p:nvPr/>
        </p:nvGrpSpPr>
        <p:grpSpPr bwMode="auto">
          <a:xfrm>
            <a:off x="1295400" y="2057400"/>
            <a:ext cx="2133600" cy="152400"/>
            <a:chOff x="864" y="1392"/>
            <a:chExt cx="1344" cy="96"/>
          </a:xfrm>
        </p:grpSpPr>
        <p:sp>
          <p:nvSpPr>
            <p:cNvPr id="17452" name="Line 17"/>
            <p:cNvSpPr>
              <a:spLocks noChangeShapeType="1"/>
            </p:cNvSpPr>
            <p:nvPr/>
          </p:nvSpPr>
          <p:spPr bwMode="auto">
            <a:xfrm>
              <a:off x="864" y="1392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Line 18"/>
            <p:cNvSpPr>
              <a:spLocks noChangeShapeType="1"/>
            </p:cNvSpPr>
            <p:nvPr/>
          </p:nvSpPr>
          <p:spPr bwMode="auto">
            <a:xfrm>
              <a:off x="864" y="139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81000" y="2917825"/>
            <a:ext cx="2971800" cy="31432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Public sector</a:t>
            </a:r>
          </a:p>
        </p:txBody>
      </p:sp>
      <p:sp>
        <p:nvSpPr>
          <p:cNvPr id="17420" name="Line 22"/>
          <p:cNvSpPr>
            <a:spLocks noChangeShapeType="1"/>
          </p:cNvSpPr>
          <p:nvPr/>
        </p:nvSpPr>
        <p:spPr bwMode="auto">
          <a:xfrm>
            <a:off x="12954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943600" y="2206625"/>
            <a:ext cx="2667000" cy="436563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Supply side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grpSp>
        <p:nvGrpSpPr>
          <p:cNvPr id="17422" name="Group 70"/>
          <p:cNvGrpSpPr>
            <a:grpSpLocks/>
          </p:cNvGrpSpPr>
          <p:nvPr/>
        </p:nvGrpSpPr>
        <p:grpSpPr bwMode="auto">
          <a:xfrm>
            <a:off x="5410200" y="2057400"/>
            <a:ext cx="1828800" cy="152400"/>
            <a:chOff x="3456" y="1392"/>
            <a:chExt cx="1152" cy="96"/>
          </a:xfrm>
        </p:grpSpPr>
        <p:sp>
          <p:nvSpPr>
            <p:cNvPr id="17450" name="Line 15"/>
            <p:cNvSpPr>
              <a:spLocks noChangeShapeType="1"/>
            </p:cNvSpPr>
            <p:nvPr/>
          </p:nvSpPr>
          <p:spPr bwMode="auto">
            <a:xfrm>
              <a:off x="3456" y="1392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Line 16"/>
            <p:cNvSpPr>
              <a:spLocks noChangeShapeType="1"/>
            </p:cNvSpPr>
            <p:nvPr/>
          </p:nvSpPr>
          <p:spPr bwMode="auto">
            <a:xfrm>
              <a:off x="4608" y="139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5791200" y="2917825"/>
            <a:ext cx="2819400" cy="3143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Private sector</a:t>
            </a:r>
            <a:endParaRPr lang="en-US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24" name="Line 23"/>
          <p:cNvSpPr>
            <a:spLocks noChangeShapeType="1"/>
          </p:cNvSpPr>
          <p:nvPr/>
        </p:nvSpPr>
        <p:spPr bwMode="auto">
          <a:xfrm>
            <a:off x="71628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7425" name="Group 76"/>
          <p:cNvGrpSpPr>
            <a:grpSpLocks/>
          </p:cNvGrpSpPr>
          <p:nvPr/>
        </p:nvGrpSpPr>
        <p:grpSpPr bwMode="auto">
          <a:xfrm>
            <a:off x="381000" y="3276600"/>
            <a:ext cx="3657600" cy="2414588"/>
            <a:chOff x="48" y="2064"/>
            <a:chExt cx="2352" cy="1521"/>
          </a:xfrm>
        </p:grpSpPr>
        <p:sp>
          <p:nvSpPr>
            <p:cNvPr id="17443" name="Rectangle 32"/>
            <p:cNvSpPr>
              <a:spLocks noChangeArrowheads="1"/>
            </p:cNvSpPr>
            <p:nvPr/>
          </p:nvSpPr>
          <p:spPr bwMode="auto">
            <a:xfrm>
              <a:off x="192" y="2208"/>
              <a:ext cx="2208" cy="1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b="1"/>
                <a:t>capacity building </a:t>
              </a:r>
            </a:p>
            <a:p>
              <a:pPr>
                <a:lnSpc>
                  <a:spcPct val="85000"/>
                </a:lnSpc>
              </a:pPr>
              <a:endParaRPr lang="en-US" sz="2000" b="1">
                <a:solidFill>
                  <a:srgbClr val="660066"/>
                </a:solidFill>
              </a:endParaRPr>
            </a:p>
            <a:p>
              <a:pPr>
                <a:lnSpc>
                  <a:spcPct val="85000"/>
                </a:lnSpc>
              </a:pPr>
              <a:r>
                <a:rPr lang="en-US" sz="2000" b="1">
                  <a:solidFill>
                    <a:srgbClr val="660066"/>
                  </a:solidFill>
                </a:rPr>
                <a:t>Technical &amp; financial assistance </a:t>
              </a:r>
            </a:p>
            <a:p>
              <a:pPr>
                <a:lnSpc>
                  <a:spcPct val="85000"/>
                </a:lnSpc>
              </a:pPr>
              <a:endParaRPr lang="en-US" sz="2000" b="1"/>
            </a:p>
            <a:p>
              <a:pPr>
                <a:lnSpc>
                  <a:spcPct val="85000"/>
                </a:lnSpc>
              </a:pPr>
              <a:r>
                <a:rPr lang="en-US" sz="2000" b="1"/>
                <a:t>Coordination  </a:t>
              </a:r>
            </a:p>
            <a:p>
              <a:pPr>
                <a:lnSpc>
                  <a:spcPct val="85000"/>
                </a:lnSpc>
              </a:pPr>
              <a:endParaRPr lang="en-US" sz="2000" b="1">
                <a:solidFill>
                  <a:srgbClr val="660066"/>
                </a:solidFill>
              </a:endParaRPr>
            </a:p>
            <a:p>
              <a:pPr>
                <a:lnSpc>
                  <a:spcPct val="85000"/>
                </a:lnSpc>
              </a:pPr>
              <a:r>
                <a:rPr lang="en-US" sz="2000" b="1">
                  <a:solidFill>
                    <a:srgbClr val="660066"/>
                  </a:solidFill>
                </a:rPr>
                <a:t>Quality assurance</a:t>
              </a:r>
            </a:p>
          </p:txBody>
        </p:sp>
        <p:grpSp>
          <p:nvGrpSpPr>
            <p:cNvPr id="17444" name="Group 74"/>
            <p:cNvGrpSpPr>
              <a:grpSpLocks/>
            </p:cNvGrpSpPr>
            <p:nvPr/>
          </p:nvGrpSpPr>
          <p:grpSpPr bwMode="auto">
            <a:xfrm>
              <a:off x="48" y="2064"/>
              <a:ext cx="192" cy="1296"/>
              <a:chOff x="48" y="2064"/>
              <a:chExt cx="192" cy="1296"/>
            </a:xfrm>
          </p:grpSpPr>
          <p:sp>
            <p:nvSpPr>
              <p:cNvPr id="17445" name="Line 34"/>
              <p:cNvSpPr>
                <a:spLocks noChangeShapeType="1"/>
              </p:cNvSpPr>
              <p:nvPr/>
            </p:nvSpPr>
            <p:spPr bwMode="auto">
              <a:xfrm>
                <a:off x="48" y="235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6" name="Line 35"/>
              <p:cNvSpPr>
                <a:spLocks noChangeShapeType="1"/>
              </p:cNvSpPr>
              <p:nvPr/>
            </p:nvSpPr>
            <p:spPr bwMode="auto">
              <a:xfrm>
                <a:off x="48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7" name="Line 36"/>
              <p:cNvSpPr>
                <a:spLocks noChangeShapeType="1"/>
              </p:cNvSpPr>
              <p:nvPr/>
            </p:nvSpPr>
            <p:spPr bwMode="auto">
              <a:xfrm>
                <a:off x="48" y="30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8" name="Line 37"/>
              <p:cNvSpPr>
                <a:spLocks noChangeShapeType="1"/>
              </p:cNvSpPr>
              <p:nvPr/>
            </p:nvSpPr>
            <p:spPr bwMode="auto">
              <a:xfrm>
                <a:off x="48" y="336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9" name="Line 38"/>
              <p:cNvSpPr>
                <a:spLocks noChangeShapeType="1"/>
              </p:cNvSpPr>
              <p:nvPr/>
            </p:nvSpPr>
            <p:spPr bwMode="auto">
              <a:xfrm>
                <a:off x="48" y="2064"/>
                <a:ext cx="0" cy="12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7426" name="Group 77"/>
          <p:cNvGrpSpPr>
            <a:grpSpLocks/>
          </p:cNvGrpSpPr>
          <p:nvPr/>
        </p:nvGrpSpPr>
        <p:grpSpPr bwMode="auto">
          <a:xfrm>
            <a:off x="5257800" y="3200400"/>
            <a:ext cx="3327400" cy="2827338"/>
            <a:chOff x="3312" y="2016"/>
            <a:chExt cx="2287" cy="1781"/>
          </a:xfrm>
        </p:grpSpPr>
        <p:sp>
          <p:nvSpPr>
            <p:cNvPr id="17436" name="Rectangle 48"/>
            <p:cNvSpPr>
              <a:spLocks noChangeArrowheads="1"/>
            </p:cNvSpPr>
            <p:nvPr/>
          </p:nvSpPr>
          <p:spPr bwMode="auto">
            <a:xfrm>
              <a:off x="3312" y="2256"/>
              <a:ext cx="2160" cy="1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/>
                <a:t>Manufacturing </a:t>
              </a:r>
            </a:p>
            <a:p>
              <a:pPr algn="r">
                <a:lnSpc>
                  <a:spcPct val="85000"/>
                </a:lnSpc>
              </a:pPr>
              <a:endParaRPr lang="en-US" sz="2000" b="1">
                <a:solidFill>
                  <a:srgbClr val="660066"/>
                </a:solidFill>
              </a:endParaRPr>
            </a:p>
            <a:p>
              <a:pPr algn="r">
                <a:lnSpc>
                  <a:spcPct val="85000"/>
                </a:lnSpc>
              </a:pPr>
              <a:r>
                <a:rPr lang="en-US" sz="2000" b="1">
                  <a:solidFill>
                    <a:srgbClr val="660066"/>
                  </a:solidFill>
                </a:rPr>
                <a:t>Supply &amp; </a:t>
              </a:r>
            </a:p>
            <a:p>
              <a:pPr algn="r">
                <a:lnSpc>
                  <a:spcPct val="85000"/>
                </a:lnSpc>
              </a:pPr>
              <a:r>
                <a:rPr lang="en-US" sz="2000" b="1">
                  <a:solidFill>
                    <a:srgbClr val="660066"/>
                  </a:solidFill>
                </a:rPr>
                <a:t>installation </a:t>
              </a:r>
            </a:p>
            <a:p>
              <a:pPr algn="r">
                <a:lnSpc>
                  <a:spcPct val="85000"/>
                </a:lnSpc>
              </a:pPr>
              <a:endParaRPr lang="en-US" sz="2000" b="1"/>
            </a:p>
            <a:p>
              <a:pPr algn="r">
                <a:lnSpc>
                  <a:spcPct val="85000"/>
                </a:lnSpc>
              </a:pPr>
              <a:r>
                <a:rPr lang="en-US" sz="2000" b="1"/>
                <a:t>After sales services</a:t>
              </a:r>
            </a:p>
            <a:p>
              <a:pPr algn="r">
                <a:lnSpc>
                  <a:spcPct val="85000"/>
                </a:lnSpc>
              </a:pPr>
              <a:endParaRPr lang="en-US" sz="2000" b="1">
                <a:solidFill>
                  <a:srgbClr val="660066"/>
                </a:solidFill>
              </a:endParaRPr>
            </a:p>
            <a:p>
              <a:pPr algn="r">
                <a:lnSpc>
                  <a:spcPct val="85000"/>
                </a:lnSpc>
              </a:pPr>
              <a:r>
                <a:rPr lang="en-US" sz="2000" b="1">
                  <a:solidFill>
                    <a:srgbClr val="660066"/>
                  </a:solidFill>
                </a:rPr>
                <a:t>Internal quality control </a:t>
              </a:r>
            </a:p>
          </p:txBody>
        </p:sp>
        <p:grpSp>
          <p:nvGrpSpPr>
            <p:cNvPr id="17437" name="Group 75"/>
            <p:cNvGrpSpPr>
              <a:grpSpLocks/>
            </p:cNvGrpSpPr>
            <p:nvPr/>
          </p:nvGrpSpPr>
          <p:grpSpPr bwMode="auto">
            <a:xfrm>
              <a:off x="5392" y="2016"/>
              <a:ext cx="207" cy="1584"/>
              <a:chOff x="5392" y="2016"/>
              <a:chExt cx="207" cy="1584"/>
            </a:xfrm>
          </p:grpSpPr>
          <p:sp>
            <p:nvSpPr>
              <p:cNvPr id="17438" name="Line 49"/>
              <p:cNvSpPr>
                <a:spLocks noChangeShapeType="1"/>
              </p:cNvSpPr>
              <p:nvPr/>
            </p:nvSpPr>
            <p:spPr bwMode="auto">
              <a:xfrm>
                <a:off x="5564" y="2016"/>
                <a:ext cx="31" cy="158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9" name="Line 50"/>
              <p:cNvSpPr>
                <a:spLocks noChangeShapeType="1"/>
              </p:cNvSpPr>
              <p:nvPr/>
            </p:nvSpPr>
            <p:spPr bwMode="auto">
              <a:xfrm flipH="1" flipV="1">
                <a:off x="5407" y="2352"/>
                <a:ext cx="157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0" name="Line 51"/>
              <p:cNvSpPr>
                <a:spLocks noChangeShapeType="1"/>
              </p:cNvSpPr>
              <p:nvPr/>
            </p:nvSpPr>
            <p:spPr bwMode="auto">
              <a:xfrm flipH="1">
                <a:off x="5407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1" name="Line 52"/>
              <p:cNvSpPr>
                <a:spLocks noChangeShapeType="1"/>
              </p:cNvSpPr>
              <p:nvPr/>
            </p:nvSpPr>
            <p:spPr bwMode="auto">
              <a:xfrm flipH="1">
                <a:off x="5407" y="316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Line 53"/>
              <p:cNvSpPr>
                <a:spLocks noChangeShapeType="1"/>
              </p:cNvSpPr>
              <p:nvPr/>
            </p:nvSpPr>
            <p:spPr bwMode="auto">
              <a:xfrm flipH="1">
                <a:off x="5392" y="350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7427" name="Group 82"/>
          <p:cNvGrpSpPr>
            <a:grpSpLocks/>
          </p:cNvGrpSpPr>
          <p:nvPr/>
        </p:nvGrpSpPr>
        <p:grpSpPr bwMode="auto">
          <a:xfrm>
            <a:off x="838200" y="5897563"/>
            <a:ext cx="7467600" cy="908050"/>
            <a:chOff x="-188" y="3504"/>
            <a:chExt cx="6135" cy="572"/>
          </a:xfrm>
        </p:grpSpPr>
        <p:sp>
          <p:nvSpPr>
            <p:cNvPr id="42" name="Text Box 25"/>
            <p:cNvSpPr txBox="1">
              <a:spLocks noChangeArrowheads="1"/>
            </p:cNvSpPr>
            <p:nvPr/>
          </p:nvSpPr>
          <p:spPr bwMode="auto">
            <a:xfrm>
              <a:off x="-188" y="3832"/>
              <a:ext cx="6135" cy="2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Users/ Beneficiary</a:t>
              </a:r>
              <a:endParaRPr lang="en-US" sz="2200" b="1">
                <a:solidFill>
                  <a:srgbClr val="660066"/>
                </a:solidFill>
                <a:latin typeface="Arial" pitchFamily="34" charset="0"/>
              </a:endParaRPr>
            </a:p>
          </p:txBody>
        </p:sp>
        <p:sp>
          <p:nvSpPr>
            <p:cNvPr id="17429" name="Line 41"/>
            <p:cNvSpPr>
              <a:spLocks noChangeShapeType="1"/>
            </p:cNvSpPr>
            <p:nvPr/>
          </p:nvSpPr>
          <p:spPr bwMode="auto">
            <a:xfrm>
              <a:off x="144" y="3696"/>
              <a:ext cx="54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42"/>
            <p:cNvSpPr>
              <a:spLocks noChangeShapeType="1"/>
            </p:cNvSpPr>
            <p:nvPr/>
          </p:nvSpPr>
          <p:spPr bwMode="auto">
            <a:xfrm>
              <a:off x="672" y="36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43"/>
            <p:cNvSpPr>
              <a:spLocks noChangeShapeType="1"/>
            </p:cNvSpPr>
            <p:nvPr/>
          </p:nvSpPr>
          <p:spPr bwMode="auto">
            <a:xfrm>
              <a:off x="4992" y="36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66"/>
            <p:cNvSpPr>
              <a:spLocks noChangeShapeType="1"/>
            </p:cNvSpPr>
            <p:nvPr/>
          </p:nvSpPr>
          <p:spPr bwMode="auto">
            <a:xfrm>
              <a:off x="2256" y="36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67"/>
            <p:cNvSpPr>
              <a:spLocks noChangeShapeType="1"/>
            </p:cNvSpPr>
            <p:nvPr/>
          </p:nvSpPr>
          <p:spPr bwMode="auto">
            <a:xfrm>
              <a:off x="3840" y="36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AutoShape 68"/>
            <p:cNvSpPr>
              <a:spLocks noChangeArrowheads="1"/>
            </p:cNvSpPr>
            <p:nvPr/>
          </p:nvSpPr>
          <p:spPr bwMode="auto">
            <a:xfrm>
              <a:off x="0" y="3504"/>
              <a:ext cx="288" cy="192"/>
            </a:xfrm>
            <a:prstGeom prst="downArrow">
              <a:avLst>
                <a:gd name="adj1" fmla="val 50000"/>
                <a:gd name="adj2" fmla="val 291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AutoShape 69"/>
            <p:cNvSpPr>
              <a:spLocks noChangeArrowheads="1"/>
            </p:cNvSpPr>
            <p:nvPr/>
          </p:nvSpPr>
          <p:spPr bwMode="auto">
            <a:xfrm>
              <a:off x="5472" y="3504"/>
              <a:ext cx="288" cy="192"/>
            </a:xfrm>
            <a:prstGeom prst="downArrow">
              <a:avLst>
                <a:gd name="adj1" fmla="val 50000"/>
                <a:gd name="adj2" fmla="val 291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026"/>
          <p:cNvPicPr>
            <a:picLocks noChangeAspect="1" noChangeArrowheads="1"/>
          </p:cNvPicPr>
          <p:nvPr/>
        </p:nvPicPr>
        <p:blipFill>
          <a:blip r:embed="rId4"/>
          <a:srcRect l="26382" t="11430" r="16968" b="9145"/>
          <a:stretch>
            <a:fillRect/>
          </a:stretch>
        </p:blipFill>
        <p:spPr bwMode="auto">
          <a:xfrm>
            <a:off x="0" y="3048000"/>
            <a:ext cx="2003425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029" descr="Solar _ Use Hous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953000"/>
            <a:ext cx="16081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76200" y="2438400"/>
            <a:ext cx="1676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Micro-Hydro (MH)</a:t>
            </a:r>
            <a:endParaRPr lang="en-US" sz="1200" i="1">
              <a:cs typeface="Arial" charset="0"/>
            </a:endParaRPr>
          </a:p>
        </p:txBody>
      </p:sp>
      <p:sp>
        <p:nvSpPr>
          <p:cNvPr id="2054" name="TextBox 10"/>
          <p:cNvSpPr txBox="1">
            <a:spLocks noChangeArrowheads="1"/>
          </p:cNvSpPr>
          <p:nvPr/>
        </p:nvSpPr>
        <p:spPr bwMode="auto">
          <a:xfrm>
            <a:off x="2362200" y="2438400"/>
            <a:ext cx="152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Domestic Biogas</a:t>
            </a:r>
            <a:endParaRPr lang="en-US" sz="1200" i="1">
              <a:cs typeface="Arial" charset="0"/>
            </a:endParaRPr>
          </a:p>
        </p:txBody>
      </p:sp>
      <p:sp>
        <p:nvSpPr>
          <p:cNvPr id="2055" name="TextBox 11"/>
          <p:cNvSpPr txBox="1">
            <a:spLocks noChangeArrowheads="1"/>
          </p:cNvSpPr>
          <p:nvPr/>
        </p:nvSpPr>
        <p:spPr bwMode="auto">
          <a:xfrm>
            <a:off x="76200" y="4419600"/>
            <a:ext cx="289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Improved Water Mill (IWM)</a:t>
            </a:r>
            <a:endParaRPr lang="en-US" sz="1200" i="1">
              <a:cs typeface="Arial" charset="0"/>
            </a:endParaRPr>
          </a:p>
        </p:txBody>
      </p:sp>
      <p:sp>
        <p:nvSpPr>
          <p:cNvPr id="2056" name="TextBox 12"/>
          <p:cNvSpPr txBox="1">
            <a:spLocks noChangeArrowheads="1"/>
          </p:cNvSpPr>
          <p:nvPr/>
        </p:nvSpPr>
        <p:spPr bwMode="auto">
          <a:xfrm>
            <a:off x="2209800" y="4495800"/>
            <a:ext cx="304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Improved Cook Stove (ICS)</a:t>
            </a:r>
            <a:endParaRPr lang="en-US" sz="1200" i="1">
              <a:cs typeface="Arial" charset="0"/>
            </a:endParaRPr>
          </a:p>
        </p:txBody>
      </p:sp>
      <p:sp>
        <p:nvSpPr>
          <p:cNvPr id="2057" name="TextBox 14"/>
          <p:cNvSpPr txBox="1">
            <a:spLocks noChangeArrowheads="1"/>
          </p:cNvSpPr>
          <p:nvPr/>
        </p:nvSpPr>
        <p:spPr bwMode="auto">
          <a:xfrm>
            <a:off x="0" y="6319838"/>
            <a:ext cx="2057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Solar Home System (SHS)</a:t>
            </a:r>
            <a:endParaRPr lang="en-US" sz="1200" i="1">
              <a:cs typeface="Arial" charset="0"/>
            </a:endParaRPr>
          </a:p>
        </p:txBody>
      </p:sp>
      <p:pic>
        <p:nvPicPr>
          <p:cNvPr id="2058" name="Picture 2" descr="C:\Documents and Settings\sashrestha.AEPC\Desktop\Biofuel\pIC\Jatropha 1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3124200"/>
            <a:ext cx="1981200" cy="1270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59" name="TextBox 16"/>
          <p:cNvSpPr txBox="1">
            <a:spLocks noChangeArrowheads="1"/>
          </p:cNvSpPr>
          <p:nvPr/>
        </p:nvSpPr>
        <p:spPr bwMode="auto">
          <a:xfrm>
            <a:off x="4343400" y="4495800"/>
            <a:ext cx="2514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Biofuel </a:t>
            </a:r>
            <a:endParaRPr lang="en-US" sz="1200" i="1">
              <a:cs typeface="Arial" charset="0"/>
            </a:endParaRPr>
          </a:p>
        </p:txBody>
      </p:sp>
      <p:pic>
        <p:nvPicPr>
          <p:cNvPr id="206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9800" y="3124200"/>
            <a:ext cx="1981200" cy="1273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1" name="Picture 14" descr="C:\Documents and Settings\susharma\Desktop\Windenergy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91000" y="1066800"/>
            <a:ext cx="1981200" cy="1247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62" name="TextBox 19"/>
          <p:cNvSpPr txBox="1">
            <a:spLocks noChangeArrowheads="1"/>
          </p:cNvSpPr>
          <p:nvPr/>
        </p:nvSpPr>
        <p:spPr bwMode="auto">
          <a:xfrm>
            <a:off x="4572000" y="2438400"/>
            <a:ext cx="60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cs typeface="Arial" charset="0"/>
              </a:rPr>
              <a:t>Wind</a:t>
            </a:r>
            <a:endParaRPr lang="en-US" sz="1200" i="1">
              <a:cs typeface="Arial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52400" y="1066800"/>
          <a:ext cx="1828800" cy="1262063"/>
        </p:xfrm>
        <a:graphic>
          <a:graphicData uri="http://schemas.openxmlformats.org/presentationml/2006/ole">
            <p:oleObj spid="_x0000_s2050" name="Bitmap Image" r:id="rId9" imgW="3333333" imgH="2610214" progId="PBrush">
              <p:embed/>
            </p:oleObj>
          </a:graphicData>
        </a:graphic>
      </p:graphicFrame>
      <p:pic>
        <p:nvPicPr>
          <p:cNvPr id="2063" name="Picture 2" descr="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09800" y="1066800"/>
            <a:ext cx="1828800" cy="1239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4" name="Picture 5" descr="Solar Dryer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14800" y="5181600"/>
            <a:ext cx="906463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7" descr="Solar__Umberla Stov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05400" y="5100638"/>
            <a:ext cx="1276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6" name="TextBox 28"/>
          <p:cNvSpPr txBox="1">
            <a:spLocks noChangeArrowheads="1"/>
          </p:cNvSpPr>
          <p:nvPr/>
        </p:nvSpPr>
        <p:spPr bwMode="auto">
          <a:xfrm>
            <a:off x="1828800" y="6396038"/>
            <a:ext cx="320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i="1">
                <a:cs typeface="Arial" charset="0"/>
              </a:rPr>
              <a:t>Institutional Solar System </a:t>
            </a:r>
            <a:r>
              <a:rPr lang="en-US" sz="1200" i="1">
                <a:cs typeface="Arial" charset="0"/>
              </a:rPr>
              <a:t>&amp;</a:t>
            </a:r>
            <a:r>
              <a:rPr lang="en-US" sz="1200" b="1" i="1">
                <a:cs typeface="Arial" charset="0"/>
              </a:rPr>
              <a:t> Solar Water Pumping</a:t>
            </a:r>
            <a:r>
              <a:rPr lang="en-US" sz="1200" i="1">
                <a:cs typeface="Arial" charset="0"/>
              </a:rPr>
              <a:t>:</a:t>
            </a:r>
          </a:p>
        </p:txBody>
      </p:sp>
      <p:sp>
        <p:nvSpPr>
          <p:cNvPr id="2067" name="TextBox 30"/>
          <p:cNvSpPr txBox="1">
            <a:spLocks noChangeArrowheads="1"/>
          </p:cNvSpPr>
          <p:nvPr/>
        </p:nvSpPr>
        <p:spPr bwMode="auto">
          <a:xfrm>
            <a:off x="4953000" y="63246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i="1">
                <a:cs typeface="Arial" charset="0"/>
              </a:rPr>
              <a:t>Solar Dryer </a:t>
            </a:r>
            <a:r>
              <a:rPr lang="en-US" sz="1200" i="1">
                <a:cs typeface="Arial" charset="0"/>
              </a:rPr>
              <a:t>&amp; </a:t>
            </a:r>
            <a:r>
              <a:rPr lang="en-US" sz="1200" b="1" i="1">
                <a:cs typeface="Arial" charset="0"/>
              </a:rPr>
              <a:t>Cooker</a:t>
            </a:r>
            <a:endParaRPr lang="en-US" sz="1200">
              <a:cs typeface="Arial" charset="0"/>
            </a:endParaRPr>
          </a:p>
        </p:txBody>
      </p:sp>
      <p:pic>
        <p:nvPicPr>
          <p:cNvPr id="2068" name="Picture 23" descr="C:\Documents\SREP\Nov Meeting Docs\SDC12305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09800" y="51054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Chart 23"/>
          <p:cNvGraphicFramePr/>
          <p:nvPr/>
        </p:nvGraphicFramePr>
        <p:xfrm>
          <a:off x="6324600" y="838200"/>
          <a:ext cx="3267075" cy="121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5" name="Chart 24"/>
          <p:cNvGraphicFramePr/>
          <p:nvPr/>
        </p:nvGraphicFramePr>
        <p:xfrm>
          <a:off x="6248401" y="1981200"/>
          <a:ext cx="3429000" cy="1257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6" name="Chart 25"/>
          <p:cNvGraphicFramePr/>
          <p:nvPr/>
        </p:nvGraphicFramePr>
        <p:xfrm>
          <a:off x="6324600" y="2895600"/>
          <a:ext cx="321945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7" name="Chart 26"/>
          <p:cNvGraphicFramePr/>
          <p:nvPr/>
        </p:nvGraphicFramePr>
        <p:xfrm>
          <a:off x="6324600" y="4343400"/>
          <a:ext cx="33147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8" name="Chart 27"/>
          <p:cNvGraphicFramePr/>
          <p:nvPr/>
        </p:nvGraphicFramePr>
        <p:xfrm>
          <a:off x="6248400" y="5486400"/>
          <a:ext cx="333375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30" name="Up-Down Arrow 29"/>
          <p:cNvSpPr/>
          <p:nvPr/>
        </p:nvSpPr>
        <p:spPr>
          <a:xfrm>
            <a:off x="6324600" y="914400"/>
            <a:ext cx="228600" cy="59436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8FD0B-D341-418A-97F9-FC3AEB0076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1143000"/>
            <a:ext cx="8382000" cy="533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000" b="1" cap="all" dirty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Existing and Future Policies on RE Sector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04800" y="1828800"/>
            <a:ext cx="8382000" cy="5715000"/>
          </a:xfrm>
          <a:prstGeom prst="rect">
            <a:avLst/>
          </a:prstGeom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b="1" dirty="0">
                <a:latin typeface="+mn-lt"/>
              </a:rPr>
              <a:t>Rural Energy Policy, 2006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b="1" dirty="0">
                <a:latin typeface="+mn-lt"/>
              </a:rPr>
              <a:t>Renewable (Rural) Energy Subsidy Policy, 2012</a:t>
            </a:r>
          </a:p>
          <a:p>
            <a:pPr marL="639763" lvl="1" indent="-246063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  <a:defRPr/>
            </a:pPr>
            <a:r>
              <a:rPr lang="en-US" sz="2000" b="1" dirty="0">
                <a:latin typeface="+mn-lt"/>
              </a:rPr>
              <a:t>RE Subsidy Delivery Mechanism, 2013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b="1" dirty="0">
                <a:latin typeface="+mn-lt"/>
              </a:rPr>
              <a:t>Additional Financial Support to Micro Hydro Policy, 2013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dirty="0">
                <a:latin typeface="+mn-lt"/>
              </a:rPr>
              <a:t>Financial Act, 2014 – Exemption of VAT &amp; Custom Duty in RE equipments/materials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en-US" sz="20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dirty="0">
                <a:latin typeface="+mn-lt"/>
              </a:rPr>
              <a:t>AEPC Act (in the process)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endParaRPr lang="en-US" sz="20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dirty="0">
                <a:latin typeface="+mn-lt"/>
              </a:rPr>
              <a:t>RE Act including FIT (in the process)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endParaRPr lang="en-US" sz="20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dirty="0">
                <a:latin typeface="+mn-lt"/>
              </a:rPr>
              <a:t>20 Yrs RE Perspective Plan (in the process)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•"/>
              <a:defRPr/>
            </a:pPr>
            <a:endParaRPr lang="en-US" sz="2000" dirty="0">
              <a:latin typeface="+mn-lt"/>
            </a:endParaRPr>
          </a:p>
          <a:p>
            <a:pPr marL="273050" indent="-273050" eaLnBrk="0" hangingPunct="0">
              <a:buClr>
                <a:srgbClr val="0BD0D9"/>
              </a:buClr>
              <a:buSzPct val="95000"/>
              <a:buFontTx/>
              <a:buChar char="•"/>
              <a:defRPr/>
            </a:pPr>
            <a:r>
              <a:rPr lang="en-US" sz="2000" dirty="0">
                <a:latin typeface="+mn-lt"/>
              </a:rPr>
              <a:t> Establishment &amp; operation of Central RE Fund (in the process)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6C916-6307-45D7-8C06-D2A54B482478}" type="slidenum">
              <a:rPr lang="en-US" smtClean="0">
                <a:latin typeface="Arial" pitchFamily="34" charset="0"/>
              </a:rPr>
              <a:pPr>
                <a:defRPr/>
              </a:pPr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-76200" y="1935163"/>
            <a:ext cx="9906000" cy="43894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000" b="1" dirty="0" smtClean="0">
                <a:solidFill>
                  <a:srgbClr val="2B33D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NEW INITIATIVES AND APPROACH</a:t>
            </a:r>
          </a:p>
          <a:p>
            <a:pPr algn="ctr"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sz="2000" dirty="0" smtClean="0"/>
              <a:t>PROJECT BASED APPROACH TO </a:t>
            </a:r>
            <a:r>
              <a:rPr lang="en-US" sz="2000" dirty="0" smtClean="0">
                <a:solidFill>
                  <a:srgbClr val="FF0000"/>
                </a:solidFill>
              </a:rPr>
              <a:t>SINGLE  FRAMEWORK MODALITY APPROACH</a:t>
            </a:r>
          </a:p>
          <a:p>
            <a:pPr>
              <a:buFont typeface="Wingdings 2" pitchFamily="18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SECTOR WIDE APPROACH (SWAP)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-76200" y="4267200"/>
            <a:ext cx="10847388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95000"/>
            </a:pPr>
            <a:r>
              <a:rPr lang="en-US" sz="2800" b="1">
                <a:solidFill>
                  <a:srgbClr val="04617B"/>
                </a:solidFill>
                <a:cs typeface="Arial" charset="0"/>
              </a:rPr>
              <a:t>Programme Name:  National Rural and  Renewable </a:t>
            </a:r>
          </a:p>
          <a:p>
            <a:pPr>
              <a:buClr>
                <a:srgbClr val="000000"/>
              </a:buClr>
              <a:buSzPct val="95000"/>
            </a:pPr>
            <a:r>
              <a:rPr lang="en-US" sz="2800" b="1">
                <a:solidFill>
                  <a:srgbClr val="04617B"/>
                </a:solidFill>
                <a:cs typeface="Arial" charset="0"/>
              </a:rPr>
              <a:t>Energy Programe(NRREP), July 2012- July 2017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1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7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8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9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5455</TotalTime>
  <Words>1209</Words>
  <Application>Microsoft Office PowerPoint</Application>
  <PresentationFormat>On-screen Show (4:3)</PresentationFormat>
  <Paragraphs>325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Flow</vt:lpstr>
      <vt:lpstr>1_Flow</vt:lpstr>
      <vt:lpstr>Bitmap Image</vt:lpstr>
      <vt:lpstr>Slide 1</vt:lpstr>
      <vt:lpstr>Outline</vt:lpstr>
      <vt:lpstr>Energy Sector Overview</vt:lpstr>
      <vt:lpstr>DEVELOPMENT IN ENERGY MIX</vt:lpstr>
      <vt:lpstr>Energy Sector Institutional Overview</vt:lpstr>
      <vt:lpstr>Slide 6</vt:lpstr>
      <vt:lpstr>Slide 7</vt:lpstr>
      <vt:lpstr>Slide 8</vt:lpstr>
      <vt:lpstr>Slide 9</vt:lpstr>
      <vt:lpstr>Slide 10</vt:lpstr>
      <vt:lpstr>Slide 11</vt:lpstr>
      <vt:lpstr>Slide 12</vt:lpstr>
      <vt:lpstr>Institutions for Development of M/MHPs</vt:lpstr>
      <vt:lpstr>Slide 14</vt:lpstr>
      <vt:lpstr> Mini/Micro Hydro Project Approval Cycle</vt:lpstr>
      <vt:lpstr>Key Challenges in Micro/Mini Hydro</vt:lpstr>
      <vt:lpstr>Slide 17</vt:lpstr>
      <vt:lpstr>Key  TO Success 1- Favorable Policy Environment</vt:lpstr>
      <vt:lpstr>Key  TO Success 2- Strong Quality Assurance System</vt:lpstr>
      <vt:lpstr>Key TO Success 2: Quality Control, Monitoring &amp; Evaluation </vt:lpstr>
      <vt:lpstr>Key TO Success 3- Appropriate Institutional Mechanism</vt:lpstr>
      <vt:lpstr>Slide 22</vt:lpstr>
      <vt:lpstr>Possible Insights for Myanmar</vt:lpstr>
      <vt:lpstr>Thank you very much for your kind attention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Project Approval Process</dc:title>
  <dc:creator>Mukesh Ghimire</dc:creator>
  <cp:lastModifiedBy>rpdhital</cp:lastModifiedBy>
  <cp:revision>632</cp:revision>
  <dcterms:created xsi:type="dcterms:W3CDTF">2008-08-08T16:05:49Z</dcterms:created>
  <dcterms:modified xsi:type="dcterms:W3CDTF">2015-01-28T06:17:55Z</dcterms:modified>
</cp:coreProperties>
</file>